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handoutMasterIdLst>
    <p:handoutMasterId r:id="rId19"/>
  </p:handoutMasterIdLst>
  <p:sldIdLst>
    <p:sldId id="257" r:id="rId2"/>
    <p:sldId id="258" r:id="rId3"/>
    <p:sldId id="273" r:id="rId4"/>
    <p:sldId id="262" r:id="rId5"/>
    <p:sldId id="263" r:id="rId6"/>
    <p:sldId id="264" r:id="rId7"/>
    <p:sldId id="261" r:id="rId8"/>
    <p:sldId id="271" r:id="rId9"/>
    <p:sldId id="268" r:id="rId10"/>
    <p:sldId id="265" r:id="rId11"/>
    <p:sldId id="266" r:id="rId12"/>
    <p:sldId id="267" r:id="rId13"/>
    <p:sldId id="269" r:id="rId14"/>
    <p:sldId id="272" r:id="rId15"/>
    <p:sldId id="270" r:id="rId16"/>
    <p:sldId id="274" r:id="rId17"/>
  </p:sldIdLst>
  <p:sldSz cx="12192000" cy="6858000"/>
  <p:notesSz cx="7099300" cy="9385300"/>
  <p:custDataLst>
    <p:tags r:id="rId20"/>
  </p:custDataLst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911" autoAdjust="0"/>
  </p:normalViewPr>
  <p:slideViewPr>
    <p:cSldViewPr snapToGrid="0">
      <p:cViewPr varScale="1">
        <p:scale>
          <a:sx n="54" d="100"/>
          <a:sy n="54" d="100"/>
        </p:scale>
        <p:origin x="1148" y="52"/>
      </p:cViewPr>
      <p:guideLst>
        <p:guide orient="horz" pos="2160"/>
        <p:guide pos="3840"/>
        <p:guide pos="7296"/>
        <p:guide orient="horz" pos="412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 McCabe" userId="03c1f1111eae090b" providerId="LiveId" clId="{3E214E99-203B-4416-A504-041C0D287CF9}"/>
    <pc:docChg chg="undo custSel addSld delSld modSld sldOrd">
      <pc:chgData name="Helen McCabe" userId="03c1f1111eae090b" providerId="LiveId" clId="{3E214E99-203B-4416-A504-041C0D287CF9}" dt="2025-11-18T16:27:45.960" v="203" actId="20577"/>
      <pc:docMkLst>
        <pc:docMk/>
      </pc:docMkLst>
      <pc:sldChg chg="modSp mod">
        <pc:chgData name="Helen McCabe" userId="03c1f1111eae090b" providerId="LiveId" clId="{3E214E99-203B-4416-A504-041C0D287CF9}" dt="2025-11-18T15:40:59.385" v="142" actId="20577"/>
        <pc:sldMkLst>
          <pc:docMk/>
          <pc:sldMk cId="706305541" sldId="257"/>
        </pc:sldMkLst>
        <pc:spChg chg="mod">
          <ac:chgData name="Helen McCabe" userId="03c1f1111eae090b" providerId="LiveId" clId="{3E214E99-203B-4416-A504-041C0D287CF9}" dt="2025-11-18T15:40:59.385" v="142" actId="20577"/>
          <ac:spMkLst>
            <pc:docMk/>
            <pc:sldMk cId="706305541" sldId="257"/>
            <ac:spMk id="3" creationId="{00000000-0000-0000-0000-000000000000}"/>
          </ac:spMkLst>
        </pc:spChg>
      </pc:sldChg>
      <pc:sldChg chg="addSp delSp modSp add del mod">
        <pc:chgData name="Helen McCabe" userId="03c1f1111eae090b" providerId="LiveId" clId="{3E214E99-203B-4416-A504-041C0D287CF9}" dt="2025-11-18T15:38:47.107" v="59" actId="47"/>
        <pc:sldMkLst>
          <pc:docMk/>
          <pc:sldMk cId="1851896080" sldId="258"/>
        </pc:sldMkLst>
        <pc:spChg chg="del">
          <ac:chgData name="Helen McCabe" userId="03c1f1111eae090b" providerId="LiveId" clId="{3E214E99-203B-4416-A504-041C0D287CF9}" dt="2025-11-18T15:38:16.319" v="40" actId="478"/>
          <ac:spMkLst>
            <pc:docMk/>
            <pc:sldMk cId="1851896080" sldId="258"/>
            <ac:spMk id="3" creationId="{00000000-0000-0000-0000-000000000000}"/>
          </ac:spMkLst>
        </pc:spChg>
        <pc:spChg chg="add mod">
          <ac:chgData name="Helen McCabe" userId="03c1f1111eae090b" providerId="LiveId" clId="{3E214E99-203B-4416-A504-041C0D287CF9}" dt="2025-11-18T15:38:16.319" v="40" actId="478"/>
          <ac:spMkLst>
            <pc:docMk/>
            <pc:sldMk cId="1851896080" sldId="258"/>
            <ac:spMk id="11" creationId="{B1AB3ADB-37E4-7909-7BAC-FF91B20E334F}"/>
          </ac:spMkLst>
        </pc:spChg>
        <pc:picChg chg="del">
          <ac:chgData name="Helen McCabe" userId="03c1f1111eae090b" providerId="LiveId" clId="{3E214E99-203B-4416-A504-041C0D287CF9}" dt="2025-11-18T15:38:17.237" v="41" actId="478"/>
          <ac:picMkLst>
            <pc:docMk/>
            <pc:sldMk cId="1851896080" sldId="258"/>
            <ac:picMk id="9" creationId="{560CE7C1-45C4-1B19-CBEE-A57F122D33DB}"/>
          </ac:picMkLst>
        </pc:picChg>
      </pc:sldChg>
      <pc:sldChg chg="del">
        <pc:chgData name="Helen McCabe" userId="03c1f1111eae090b" providerId="LiveId" clId="{3E214E99-203B-4416-A504-041C0D287CF9}" dt="2025-11-18T15:38:19.658" v="42" actId="47"/>
        <pc:sldMkLst>
          <pc:docMk/>
          <pc:sldMk cId="997860157" sldId="259"/>
        </pc:sldMkLst>
      </pc:sldChg>
      <pc:sldChg chg="del">
        <pc:chgData name="Helen McCabe" userId="03c1f1111eae090b" providerId="LiveId" clId="{3E214E99-203B-4416-A504-041C0D287CF9}" dt="2025-11-18T15:38:21.649" v="43" actId="47"/>
        <pc:sldMkLst>
          <pc:docMk/>
          <pc:sldMk cId="384888077" sldId="260"/>
        </pc:sldMkLst>
      </pc:sldChg>
      <pc:sldChg chg="add del ord">
        <pc:chgData name="Helen McCabe" userId="03c1f1111eae090b" providerId="LiveId" clId="{3E214E99-203B-4416-A504-041C0D287CF9}" dt="2025-11-18T16:26:29.299" v="144"/>
        <pc:sldMkLst>
          <pc:docMk/>
          <pc:sldMk cId="4237039325" sldId="261"/>
        </pc:sldMkLst>
      </pc:sldChg>
      <pc:sldChg chg="add del ord">
        <pc:chgData name="Helen McCabe" userId="03c1f1111eae090b" providerId="LiveId" clId="{3E214E99-203B-4416-A504-041C0D287CF9}" dt="2025-11-18T16:27:10.748" v="152"/>
        <pc:sldMkLst>
          <pc:docMk/>
          <pc:sldMk cId="3514341159" sldId="262"/>
        </pc:sldMkLst>
      </pc:sldChg>
      <pc:sldChg chg="add del ord">
        <pc:chgData name="Helen McCabe" userId="03c1f1111eae090b" providerId="LiveId" clId="{3E214E99-203B-4416-A504-041C0D287CF9}" dt="2025-11-18T16:27:10.748" v="152"/>
        <pc:sldMkLst>
          <pc:docMk/>
          <pc:sldMk cId="3046085847" sldId="263"/>
        </pc:sldMkLst>
      </pc:sldChg>
      <pc:sldChg chg="add del ord">
        <pc:chgData name="Helen McCabe" userId="03c1f1111eae090b" providerId="LiveId" clId="{3E214E99-203B-4416-A504-041C0D287CF9}" dt="2025-11-18T16:27:10.748" v="152"/>
        <pc:sldMkLst>
          <pc:docMk/>
          <pc:sldMk cId="411993636" sldId="264"/>
        </pc:sldMkLst>
      </pc:sldChg>
      <pc:sldChg chg="modSp add del mod">
        <pc:chgData name="Helen McCabe" userId="03c1f1111eae090b" providerId="LiveId" clId="{3E214E99-203B-4416-A504-041C0D287CF9}" dt="2025-11-18T16:27:45.960" v="203" actId="20577"/>
        <pc:sldMkLst>
          <pc:docMk/>
          <pc:sldMk cId="2822598965" sldId="265"/>
        </pc:sldMkLst>
        <pc:spChg chg="mod">
          <ac:chgData name="Helen McCabe" userId="03c1f1111eae090b" providerId="LiveId" clId="{3E214E99-203B-4416-A504-041C0D287CF9}" dt="2025-11-18T16:27:45.960" v="203" actId="20577"/>
          <ac:spMkLst>
            <pc:docMk/>
            <pc:sldMk cId="2822598965" sldId="265"/>
            <ac:spMk id="3" creationId="{00000000-0000-0000-0000-000000000000}"/>
          </ac:spMkLst>
        </pc:spChg>
      </pc:sldChg>
      <pc:sldChg chg="add del">
        <pc:chgData name="Helen McCabe" userId="03c1f1111eae090b" providerId="LiveId" clId="{3E214E99-203B-4416-A504-041C0D287CF9}" dt="2025-11-18T15:38:45.479" v="54" actId="47"/>
        <pc:sldMkLst>
          <pc:docMk/>
          <pc:sldMk cId="4155348868" sldId="266"/>
        </pc:sldMkLst>
      </pc:sldChg>
      <pc:sldChg chg="add del">
        <pc:chgData name="Helen McCabe" userId="03c1f1111eae090b" providerId="LiveId" clId="{3E214E99-203B-4416-A504-041C0D287CF9}" dt="2025-11-18T15:38:44.945" v="53" actId="47"/>
        <pc:sldMkLst>
          <pc:docMk/>
          <pc:sldMk cId="3389132344" sldId="267"/>
        </pc:sldMkLst>
      </pc:sldChg>
      <pc:sldChg chg="ord">
        <pc:chgData name="Helen McCabe" userId="03c1f1111eae090b" providerId="LiveId" clId="{3E214E99-203B-4416-A504-041C0D287CF9}" dt="2025-11-18T15:40:42.489" v="97"/>
        <pc:sldMkLst>
          <pc:docMk/>
          <pc:sldMk cId="1531528155" sldId="268"/>
        </pc:sldMkLst>
      </pc:sldChg>
      <pc:sldChg chg="add del ord">
        <pc:chgData name="Helen McCabe" userId="03c1f1111eae090b" providerId="LiveId" clId="{3E214E99-203B-4416-A504-041C0D287CF9}" dt="2025-11-18T16:26:34.213" v="146"/>
        <pc:sldMkLst>
          <pc:docMk/>
          <pc:sldMk cId="396638880" sldId="271"/>
        </pc:sldMkLst>
      </pc:sldChg>
      <pc:sldChg chg="ord">
        <pc:chgData name="Helen McCabe" userId="03c1f1111eae090b" providerId="LiveId" clId="{3E214E99-203B-4416-A504-041C0D287CF9}" dt="2025-11-18T15:40:13.072" v="95"/>
        <pc:sldMkLst>
          <pc:docMk/>
          <pc:sldMk cId="3027806302" sldId="273"/>
        </pc:sldMkLst>
      </pc:sldChg>
      <pc:sldChg chg="delSp modSp mod">
        <pc:chgData name="Helen McCabe" userId="03c1f1111eae090b" providerId="LiveId" clId="{3E214E99-203B-4416-A504-041C0D287CF9}" dt="2025-11-18T15:40:02.427" v="93" actId="20577"/>
        <pc:sldMkLst>
          <pc:docMk/>
          <pc:sldMk cId="133366613" sldId="274"/>
        </pc:sldMkLst>
        <pc:spChg chg="mod">
          <ac:chgData name="Helen McCabe" userId="03c1f1111eae090b" providerId="LiveId" clId="{3E214E99-203B-4416-A504-041C0D287CF9}" dt="2025-11-18T15:40:02.427" v="93" actId="20577"/>
          <ac:spMkLst>
            <pc:docMk/>
            <pc:sldMk cId="133366613" sldId="274"/>
            <ac:spMk id="3" creationId="{00000000-0000-0000-0000-000000000000}"/>
          </ac:spMkLst>
        </pc:spChg>
        <pc:picChg chg="del">
          <ac:chgData name="Helen McCabe" userId="03c1f1111eae090b" providerId="LiveId" clId="{3E214E99-203B-4416-A504-041C0D287CF9}" dt="2025-11-18T15:39:51.946" v="64" actId="478"/>
          <ac:picMkLst>
            <pc:docMk/>
            <pc:sldMk cId="133366613" sldId="274"/>
            <ac:picMk id="11" creationId="{15D16008-1195-D3DF-302C-AD93E4142A3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pPr rtl="0"/>
            <a:fld id="{BE3387C1-8EFB-44F7-8485-D662F1CF7333}" type="datetime1">
              <a:rPr lang="en-GB" smtClean="0"/>
              <a:t>18/11/2025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pPr rtl="0"/>
            <a:fld id="{C64E50CC-F33A-4EF4-9F12-93EC4A21A0C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pPr rtl="0"/>
            <a:fld id="{88D6434E-09F1-48C0-A525-B5A7008B7802}" type="datetime1">
              <a:rPr lang="en-GB" noProof="0" smtClean="0"/>
              <a:t>18/11/2025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pPr rtl="0"/>
            <a:fld id="{32674CE4-FBD8-4481-AEFB-CA53E599A745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674CE4-FBD8-4481-AEFB-CA53E599A74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797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6611" indent="-176611">
              <a:buFont typeface="Arial" panose="020B0604020202020204" pitchFamily="34" charset="0"/>
              <a:buChar char="•"/>
            </a:pPr>
            <a:r>
              <a:rPr lang="en-GB" dirty="0"/>
              <a:t>How presentation will benefit audience: Adult learners are more interested in a subject if they know how or why it is important to them.</a:t>
            </a:r>
          </a:p>
          <a:p>
            <a:pPr marL="176611" indent="-176611">
              <a:buFont typeface="Arial" panose="020B0604020202020204" pitchFamily="34" charset="0"/>
              <a:buChar char="•"/>
            </a:pPr>
            <a:r>
              <a:rPr lang="en-GB" dirty="0"/>
              <a:t>Presenter’s level of expertise in the subject: Briefly state your credentials in this area, or explain why participants should listen to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867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4978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35577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800B302-F4DC-4547-9C74-CF794137D166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8655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0953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1050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58906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14844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3686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6660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638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37858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68733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62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9101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389009"/>
            <a:ext cx="11277600" cy="1470025"/>
          </a:xfrm>
        </p:spPr>
        <p:txBody>
          <a:bodyPr rtlCol="0"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 rtlCol="0"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65116" y="4205288"/>
            <a:ext cx="172720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9043832" y="4206240"/>
            <a:ext cx="128016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fld id="{B4AAD351-6347-4318-B935-1E0F1B6A61D6}" type="datetime1">
              <a:rPr lang="en-GB" noProof="0" smtClean="0"/>
              <a:t>18/11/2025</a:t>
            </a:fld>
            <a:endParaRPr lang="en-GB" noProof="0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 rtlCol="0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011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  <a:lvl6pPr>
              <a:defRPr/>
            </a:lvl6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F23539-3F81-4F1E-A9B7-5CE0C1986E23}" type="datetime1">
              <a:rPr lang="en-GB" noProof="0" smtClean="0"/>
              <a:t>18/11/2025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943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68322"/>
            <a:ext cx="10363200" cy="1362075"/>
          </a:xfrm>
        </p:spPr>
        <p:txBody>
          <a:bodyPr rtlCol="0"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kumimoji="0"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rtlCol="0"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854DA5-E4EE-42EA-9BC9-3160B1480769}" type="datetime1">
              <a:rPr lang="en-GB" noProof="0" smtClean="0"/>
              <a:t>18/11/2025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051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9A1BF5D-7537-4BA8-9976-6302714DE26C}" type="datetime1">
              <a:rPr lang="en-GB" noProof="0" smtClean="0"/>
              <a:t>18/11/2025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4644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rtlCol="0" anchor="ctr"/>
          <a:lstStyle>
            <a:lvl1pPr>
              <a:defRPr sz="4000" b="0" i="0" cap="none" baseline="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F8E4797-21F6-4D41-B035-97FEABB63BCE}" type="datetime1">
              <a:rPr lang="en-GB" noProof="0" smtClean="0"/>
              <a:t>18/11/2025</a:t>
            </a:fld>
            <a:endParaRPr lang="en-GB" noProof="0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07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rtlCol="0"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 rtlCol="0"/>
          <a:lstStyle/>
          <a:p>
            <a:pPr rtl="0"/>
            <a:fld id="{4EC45D07-A3FD-40EE-BB45-F5E3D0F2E1C8}" type="datetime1">
              <a:rPr lang="en-GB" noProof="0" smtClean="0"/>
              <a:t>18/11/2025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8219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FFDAF9-DFA9-4947-9568-03347A66D233}" type="datetime1">
              <a:rPr lang="en-GB" noProof="0" smtClean="0"/>
              <a:t>18/11/2025</a:t>
            </a:fld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356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37995" y="1101970"/>
            <a:ext cx="4511040" cy="877824"/>
          </a:xfrm>
        </p:spPr>
        <p:txBody>
          <a:bodyPr rtlCol="0" anchor="b"/>
          <a:lstStyle>
            <a:lvl1pPr algn="l">
              <a:buNone/>
              <a:defRPr sz="1800" b="1"/>
            </a:lvl1pPr>
          </a:lstStyle>
          <a:p>
            <a:pPr rtl="0"/>
            <a:r>
              <a:rPr lang="en-GB" noProof="0" dirty="0"/>
              <a:t>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0508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580573"/>
          </a:xfrm>
        </p:spPr>
        <p:txBody>
          <a:bodyPr rtlCol="0"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9D711C-098E-40E1-BE23-CFCA1FAB8359}" type="datetime1">
              <a:rPr lang="en-GB" noProof="0" smtClean="0"/>
              <a:t>18/11/2025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986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rtlCol="0" anchor="t"/>
          <a:lstStyle>
            <a:lvl1pPr algn="ctr">
              <a:buNone/>
              <a:defRPr sz="2000" b="1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 rtlCol="0"/>
          <a:lstStyle>
            <a:lvl1pPr marL="0" indent="0">
              <a:buNone/>
              <a:defRPr sz="3200"/>
            </a:lvl1pPr>
          </a:lstStyle>
          <a:p>
            <a:pPr rtl="0"/>
            <a:r>
              <a:rPr lang="en-US" noProof="0"/>
              <a:t>Click icon to add picture</a:t>
            </a:r>
            <a:endParaRPr kumimoji="0"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rtlCol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9A7A2F-7C81-4F05-8B4D-4983D3740BAF}" type="datetime1">
              <a:rPr lang="en-GB" noProof="0" smtClean="0"/>
              <a:t>18/11/2025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836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EB87B0-5071-4BC9-A19F-C3269318028C}" type="datetime1">
              <a:rPr lang="en-GB" noProof="0" smtClean="0"/>
              <a:t>18/11/2025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678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9042400" y="1143000"/>
            <a:ext cx="2540000" cy="54483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en-GB" noProof="0" dirty="0"/>
              <a:t>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1143000"/>
            <a:ext cx="8331200" cy="5448300"/>
          </a:xfrm>
        </p:spPr>
        <p:txBody>
          <a:bodyPr vert="eaVert" rtlCol="0"/>
          <a:lstStyle>
            <a:lvl5pPr>
              <a:defRPr/>
            </a:lvl5pPr>
          </a:lstStyle>
          <a:p>
            <a:pPr lvl="0" rtl="0" eaLnBrk="1" latinLnBrk="0" hangingPunct="1"/>
            <a:r>
              <a:rPr lang="en-GB" noProof="0" dirty="0"/>
              <a:t>Click to edit Master text styles</a:t>
            </a:r>
          </a:p>
          <a:p>
            <a:pPr lvl="1" rtl="0" eaLnBrk="1" latinLnBrk="0" hangingPunct="1"/>
            <a:r>
              <a:rPr lang="en-GB" noProof="0" dirty="0"/>
              <a:t>Second level</a:t>
            </a:r>
          </a:p>
          <a:p>
            <a:pPr lvl="2" rtl="0" eaLnBrk="1" latinLnBrk="0" hangingPunct="1"/>
            <a:r>
              <a:rPr lang="en-GB" noProof="0" dirty="0"/>
              <a:t>Third level</a:t>
            </a:r>
          </a:p>
          <a:p>
            <a:pPr lvl="3" rtl="0" eaLnBrk="1" latinLnBrk="0" hangingPunct="1"/>
            <a:r>
              <a:rPr lang="en-GB" noProof="0" dirty="0"/>
              <a:t>Fourth level</a:t>
            </a:r>
          </a:p>
          <a:p>
            <a:pPr lvl="4" rtl="0" eaLnBrk="1" latinLnBrk="0" hangingPunct="1"/>
            <a:r>
              <a:rPr lang="en-GB" noProof="0" dirty="0"/>
              <a:t>Fifth level</a:t>
            </a:r>
            <a:endParaRPr kumimoji="0"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B4CBB3-9133-42BF-BC20-6F6E1888C21F}" type="datetime1">
              <a:rPr lang="en-GB" noProof="0" smtClean="0"/>
              <a:t>18/11/2025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7808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 rtlCol="0"/>
          <a:lstStyle>
            <a:lvl1pPr algn="r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 rtlCol="0"/>
          <a:lstStyle>
            <a:lvl1pPr algn="l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fld id="{8B045440-74F0-4B44-BEF6-1040C3E911E1}" type="datetime1">
              <a:rPr lang="en-GB" noProof="0" smtClean="0"/>
              <a:t>18/11/2025</a:t>
            </a:fld>
            <a:endParaRPr lang="en-GB" noProof="0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rtlCol="0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321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>
            <a:lumMod val="75000"/>
          </a:schemeClr>
        </a:buClr>
        <a:buFont typeface="Georgia"/>
        <a:buChar char="•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>
            <a:lumMod val="75000"/>
          </a:schemeClr>
        </a:buClr>
        <a:buFont typeface="Georgia"/>
        <a:buChar char="▫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st-hashtags.com/hashtag/estateagent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82509"/>
            <a:ext cx="11277600" cy="1470025"/>
          </a:xfrm>
        </p:spPr>
        <p:txBody>
          <a:bodyPr rtlCol="0"/>
          <a:lstStyle/>
          <a:p>
            <a:pPr rtl="0"/>
            <a:r>
              <a:rPr lang="en-GB" dirty="0"/>
              <a:t>Welcome to Digital Media Workshop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369838"/>
            <a:ext cx="6604000" cy="1752600"/>
          </a:xfrm>
        </p:spPr>
        <p:txBody>
          <a:bodyPr rtlCol="0"/>
          <a:lstStyle/>
          <a:p>
            <a:pPr rtl="0"/>
            <a:r>
              <a:rPr lang="en-GB" dirty="0"/>
              <a:t>All about Social Media</a:t>
            </a:r>
          </a:p>
          <a:p>
            <a:pPr rtl="0"/>
            <a:r>
              <a:rPr lang="en-GB" dirty="0"/>
              <a:t>By Make it Market Drayton</a:t>
            </a:r>
          </a:p>
        </p:txBody>
      </p:sp>
    </p:spTree>
    <p:extLst>
      <p:ext uri="{BB962C8B-B14F-4D97-AF65-F5344CB8AC3E}">
        <p14:creationId xmlns:p14="http://schemas.microsoft.com/office/powerpoint/2010/main" val="70630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W</a:t>
            </a:r>
            <a:r>
              <a:rPr lang="en-GB" dirty="0"/>
              <a:t>hat we’ll be covering: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7AA4A85-C9E6-F562-F565-06A21A94A8AC}"/>
              </a:ext>
            </a:extLst>
          </p:cNvPr>
          <p:cNvSpPr txBox="1">
            <a:spLocks/>
          </p:cNvSpPr>
          <p:nvPr/>
        </p:nvSpPr>
        <p:spPr>
          <a:xfrm>
            <a:off x="609600" y="4513613"/>
            <a:ext cx="7315200" cy="1066800"/>
          </a:xfrm>
          <a:prstGeom prst="rect">
            <a:avLst/>
          </a:prstGeom>
        </p:spPr>
        <p:txBody>
          <a:bodyPr vert="horz" rtlCol="0" anchor="ctr">
            <a:normAutofit fontScale="6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We’re going to go through some slides together and then onto something practical and fill in workbooks together!</a:t>
            </a:r>
            <a:endParaRPr lang="en-GB" dirty="0"/>
          </a:p>
        </p:txBody>
      </p:sp>
      <p:sp>
        <p:nvSpPr>
          <p:cNvPr id="5" name="Lightning Bolt 4" descr="-">
            <a:extLst>
              <a:ext uri="{FF2B5EF4-FFF2-40B4-BE49-F238E27FC236}">
                <a16:creationId xmlns:a16="http://schemas.microsoft.com/office/drawing/2014/main" id="{59FE2EDB-5D58-AA2B-03FF-BF3A22872E00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Lightning Bolt 5" descr="-">
            <a:extLst>
              <a:ext uri="{FF2B5EF4-FFF2-40B4-BE49-F238E27FC236}">
                <a16:creationId xmlns:a16="http://schemas.microsoft.com/office/drawing/2014/main" id="{82CCFE8F-33CA-3479-D66C-E54C5AB4AA1E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Lightning Bolt 6" descr="-">
            <a:extLst>
              <a:ext uri="{FF2B5EF4-FFF2-40B4-BE49-F238E27FC236}">
                <a16:creationId xmlns:a16="http://schemas.microsoft.com/office/drawing/2014/main" id="{9C11EEF6-40DA-1E77-9AF5-22FB73AC7D0B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Lightning Bolt 7" descr="-">
            <a:extLst>
              <a:ext uri="{FF2B5EF4-FFF2-40B4-BE49-F238E27FC236}">
                <a16:creationId xmlns:a16="http://schemas.microsoft.com/office/drawing/2014/main" id="{E714054F-515B-4594-B353-3038CF40E4D7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1AB3ADB-37E4-7909-7BAC-FF91B20E3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89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 rtlCol="0" anchor="ctr">
            <a:normAutofit/>
          </a:bodyPr>
          <a:lstStyle/>
          <a:p>
            <a:pPr rtl="0">
              <a:lnSpc>
                <a:spcPct val="90000"/>
              </a:lnSpc>
            </a:pPr>
            <a:r>
              <a:rPr lang="en-GB" sz="3400"/>
              <a:t>But what’s the relationship between your website and social media?</a:t>
            </a:r>
          </a:p>
        </p:txBody>
      </p:sp>
      <p:pic>
        <p:nvPicPr>
          <p:cNvPr id="8" name="Content Placeholder 7" descr="A diagram of a website&#10;&#10;Description automatically generated">
            <a:extLst>
              <a:ext uri="{FF2B5EF4-FFF2-40B4-BE49-F238E27FC236}">
                <a16:creationId xmlns:a16="http://schemas.microsoft.com/office/drawing/2014/main" id="{35F6ECCD-6955-1FA8-7880-4F763941849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8023"/>
            <a:ext cx="5994400" cy="4016247"/>
          </a:xfrm>
          <a:noFill/>
        </p:spPr>
      </p:pic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 rtlCol="0">
            <a:normAutofit/>
          </a:bodyPr>
          <a:lstStyle/>
          <a:p>
            <a:pPr marL="109728" indent="0" rtl="0">
              <a:buNone/>
            </a:pPr>
            <a:r>
              <a:rPr lang="en-US" dirty="0"/>
              <a:t>The better your website the more impact your social media will have..</a:t>
            </a:r>
          </a:p>
          <a:p>
            <a:pPr marL="109728" indent="0" rtl="0">
              <a:buNone/>
            </a:pPr>
            <a:endParaRPr lang="en-US" dirty="0"/>
          </a:p>
          <a:p>
            <a:pPr marL="109728" indent="0" rtl="0">
              <a:buNone/>
            </a:pPr>
            <a:r>
              <a:rPr lang="en-US" dirty="0"/>
              <a:t>The better your social media campaigns the more your website will be read… again… and again…</a:t>
            </a:r>
          </a:p>
          <a:p>
            <a:pPr marL="109728" indent="0" rtl="0">
              <a:buNone/>
            </a:pPr>
            <a:endParaRPr lang="en-US" dirty="0"/>
          </a:p>
          <a:p>
            <a:pPr marL="109728" indent="0" rtl="0">
              <a:buNone/>
            </a:pPr>
            <a:r>
              <a:rPr lang="en-US" dirty="0"/>
              <a:t>And the more likely your website is to find in search engines like Google…</a:t>
            </a:r>
          </a:p>
          <a:p>
            <a:pPr marL="109728" indent="0" rtl="0">
              <a:buNone/>
            </a:pPr>
            <a:endParaRPr lang="en-US" dirty="0"/>
          </a:p>
          <a:p>
            <a:pPr marL="109728" indent="0" rtl="0">
              <a:buNone/>
            </a:pPr>
            <a:r>
              <a:rPr lang="en-US" dirty="0"/>
              <a:t>And the more customers will find you.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780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52995"/>
            <a:ext cx="10972800" cy="1066800"/>
          </a:xfrm>
        </p:spPr>
        <p:txBody>
          <a:bodyPr rtlCol="0">
            <a:normAutofit fontScale="90000"/>
          </a:bodyPr>
          <a:lstStyle/>
          <a:p>
            <a:pPr rtl="0"/>
            <a:r>
              <a:rPr lang="en-GB" dirty="0"/>
              <a:t>Not just a website… a GREAT website – according to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22299"/>
            <a:ext cx="10972800" cy="4325112"/>
          </a:xfrm>
        </p:spPr>
        <p:txBody>
          <a:bodyPr rtlCol="0">
            <a:normAutofit/>
          </a:bodyPr>
          <a:lstStyle/>
          <a:p>
            <a:pPr rtl="0"/>
            <a:r>
              <a:rPr lang="en-GB" sz="2400" dirty="0"/>
              <a:t>Responsive – has to be mobile friendly – 86% of adults in the UK look at websites on their phone! – That’s bigger than social media!</a:t>
            </a:r>
          </a:p>
          <a:p>
            <a:pPr rtl="0"/>
            <a:r>
              <a:rPr lang="en-GB" sz="2400" dirty="0"/>
              <a:t>Speed – google likes faster websites</a:t>
            </a:r>
          </a:p>
          <a:p>
            <a:pPr rtl="0"/>
            <a:r>
              <a:rPr lang="en-GB" sz="2400" dirty="0"/>
              <a:t>SEO Friendly  - it’s all about the words</a:t>
            </a:r>
          </a:p>
          <a:p>
            <a:pPr rtl="0"/>
            <a:r>
              <a:rPr lang="en-GB" sz="2400" dirty="0"/>
              <a:t>Quality &amp; Regular content – Google loves it when you post and use keywords</a:t>
            </a:r>
          </a:p>
          <a:p>
            <a:pPr rtl="0"/>
            <a:r>
              <a:rPr lang="en-GB" sz="2400" dirty="0"/>
              <a:t>Keywords – are they on your home page?</a:t>
            </a:r>
          </a:p>
          <a:p>
            <a:pPr rtl="0"/>
            <a:r>
              <a:rPr lang="en-GB" sz="2400" dirty="0"/>
              <a:t>Linking – google loves it when you link to others</a:t>
            </a:r>
          </a:p>
          <a:p>
            <a:pPr rtl="0"/>
            <a:r>
              <a:rPr lang="en-GB" sz="2400" dirty="0"/>
              <a:t>Social sharing – googles loves it when you share from your site</a:t>
            </a:r>
          </a:p>
          <a:p>
            <a:pPr rtl="0"/>
            <a:r>
              <a:rPr lang="en-GB" sz="2400" dirty="0"/>
              <a:t>Maintenance &amp; Updated – Got to keep it updated</a:t>
            </a:r>
          </a:p>
          <a:p>
            <a:pPr rtl="0"/>
            <a:r>
              <a:rPr lang="en-GB" sz="2400" dirty="0"/>
              <a:t>Monitor – Google can help you with this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594A66-8C51-3E07-29BA-7C49CD12DDC6}"/>
              </a:ext>
            </a:extLst>
          </p:cNvPr>
          <p:cNvSpPr txBox="1">
            <a:spLocks/>
          </p:cNvSpPr>
          <p:nvPr/>
        </p:nvSpPr>
        <p:spPr>
          <a:xfrm>
            <a:off x="609600" y="5904016"/>
            <a:ext cx="10972800" cy="1066800"/>
          </a:xfrm>
          <a:prstGeom prst="rect">
            <a:avLst/>
          </a:prstGeom>
        </p:spPr>
        <p:txBody>
          <a:bodyPr vert="horz" rtlCol="0" anchor="ctr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Now handing over to you… how good is your website?</a:t>
            </a:r>
          </a:p>
        </p:txBody>
      </p:sp>
    </p:spTree>
    <p:extLst>
      <p:ext uri="{BB962C8B-B14F-4D97-AF65-F5344CB8AC3E}">
        <p14:creationId xmlns:p14="http://schemas.microsoft.com/office/powerpoint/2010/main" val="351434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 rtlCol="0" anchor="ctr">
            <a:normAutofit/>
          </a:bodyPr>
          <a:lstStyle/>
          <a:p>
            <a:pPr rtl="0"/>
            <a:r>
              <a:rPr lang="en-GB" dirty="0"/>
              <a:t>Website content is no longer King…</a:t>
            </a:r>
          </a:p>
        </p:txBody>
      </p:sp>
      <p:pic>
        <p:nvPicPr>
          <p:cNvPr id="9" name="Picture 8" descr="Battle between pawn and king">
            <a:extLst>
              <a:ext uri="{FF2B5EF4-FFF2-40B4-BE49-F238E27FC236}">
                <a16:creationId xmlns:a16="http://schemas.microsoft.com/office/drawing/2014/main" id="{C686DF5A-985E-7FD0-3920-CA94D51AC3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46" b="6781"/>
          <a:stretch/>
        </p:blipFill>
        <p:spPr>
          <a:xfrm>
            <a:off x="609600" y="2249424"/>
            <a:ext cx="10972800" cy="43251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608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 rtlCol="0" anchor="ctr">
            <a:normAutofit/>
          </a:bodyPr>
          <a:lstStyle/>
          <a:p>
            <a:pPr rtl="0"/>
            <a:r>
              <a:rPr lang="en-GB" dirty="0"/>
              <a:t>It’s King Kong</a:t>
            </a:r>
          </a:p>
        </p:txBody>
      </p:sp>
      <p:pic>
        <p:nvPicPr>
          <p:cNvPr id="12" name="Content Placeholder 11" descr="Gorilla in forest">
            <a:extLst>
              <a:ext uri="{FF2B5EF4-FFF2-40B4-BE49-F238E27FC236}">
                <a16:creationId xmlns:a16="http://schemas.microsoft.com/office/drawing/2014/main" id="{3DE6A6FF-AC76-BCFA-1454-F6057E4BD38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2" r="10886" b="2"/>
          <a:stretch/>
        </p:blipFill>
        <p:spPr>
          <a:xfrm>
            <a:off x="609600" y="2249425"/>
            <a:ext cx="5384800" cy="4341875"/>
          </a:xfrm>
          <a:noFill/>
        </p:spPr>
      </p:pic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 rtlCol="0">
            <a:normAutofit/>
          </a:bodyPr>
          <a:lstStyle/>
          <a:p>
            <a:pPr rtl="0"/>
            <a:r>
              <a:rPr lang="en-GB"/>
              <a:t>Creating unique content on a regular basis on your website is the best and most important thing you can do to get your website found in search engines AND grow your customers.</a:t>
            </a:r>
          </a:p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9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en-GB" dirty="0"/>
              <a:t>Limitations of just using Social Media – according to AI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2C0828C-11FC-DA2B-D9CE-4102A5B13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49424"/>
            <a:ext cx="5019304" cy="4325112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Limited Control and Ownership</a:t>
            </a:r>
          </a:p>
          <a:p>
            <a:pPr lvl="1" rtl="0"/>
            <a:r>
              <a:rPr lang="en-GB" dirty="0"/>
              <a:t>Dependent upon their rules and algorithms</a:t>
            </a:r>
          </a:p>
          <a:p>
            <a:pPr rtl="0"/>
            <a:r>
              <a:rPr lang="en-GB" dirty="0"/>
              <a:t>Branding &amp; Customisation</a:t>
            </a:r>
          </a:p>
          <a:p>
            <a:pPr lvl="1" rtl="0"/>
            <a:r>
              <a:rPr lang="en-GB" dirty="0"/>
              <a:t>Difficult to stand out!</a:t>
            </a:r>
          </a:p>
          <a:p>
            <a:pPr rtl="0"/>
            <a:r>
              <a:rPr lang="en-GB" dirty="0"/>
              <a:t>Content Restrictions</a:t>
            </a:r>
          </a:p>
          <a:p>
            <a:pPr lvl="1" rtl="0"/>
            <a:r>
              <a:rPr lang="en-GB" dirty="0"/>
              <a:t>Limitations on what you say and number of characters</a:t>
            </a:r>
          </a:p>
          <a:p>
            <a:r>
              <a:rPr lang="en-GB" dirty="0"/>
              <a:t>SEO</a:t>
            </a:r>
          </a:p>
          <a:p>
            <a:pPr lvl="1"/>
            <a:r>
              <a:rPr lang="en-GB" dirty="0"/>
              <a:t>Less likely to get found in search engines</a:t>
            </a:r>
          </a:p>
          <a:p>
            <a:pPr rtl="0"/>
            <a:r>
              <a:rPr lang="en-GB" dirty="0"/>
              <a:t>Analytics &amp; Insights</a:t>
            </a:r>
          </a:p>
          <a:p>
            <a:pPr lvl="1" rtl="0"/>
            <a:r>
              <a:rPr lang="en-GB" dirty="0"/>
              <a:t>There’s some but not a lot of info</a:t>
            </a:r>
          </a:p>
          <a:p>
            <a:pPr lvl="1" rtl="0"/>
            <a:endParaRPr lang="en-GB" dirty="0"/>
          </a:p>
          <a:p>
            <a:pPr lvl="1" rtl="0"/>
            <a:endParaRPr lang="en-GB" dirty="0"/>
          </a:p>
          <a:p>
            <a:pPr rtl="0"/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E33A0D6-792A-1E32-82BB-3DD9113F5C54}"/>
              </a:ext>
            </a:extLst>
          </p:cNvPr>
          <p:cNvSpPr txBox="1"/>
          <p:nvPr/>
        </p:nvSpPr>
        <p:spPr>
          <a:xfrm>
            <a:off x="6096000" y="2209800"/>
            <a:ext cx="5019304" cy="4325112"/>
          </a:xfrm>
          <a:prstGeom prst="rect">
            <a:avLst/>
          </a:prstGeom>
        </p:spPr>
        <p:txBody>
          <a:bodyPr vert="horz" rtlCol="0">
            <a:normAutofit lnSpcReduction="10000"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>
                  <a:lumMod val="75000"/>
                </a:schemeClr>
              </a:buClr>
              <a:buFont typeface="Georgia"/>
              <a:buChar char="•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>
                  <a:lumMod val="75000"/>
                </a:schemeClr>
              </a:buClr>
              <a:buFont typeface="Georgia"/>
              <a:buChar char="▫"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GB" dirty="0"/>
              <a:t>Sales &amp; Ecommerce</a:t>
            </a:r>
          </a:p>
          <a:p>
            <a:pPr lvl="1" rtl="0"/>
            <a:r>
              <a:rPr lang="en-GB" dirty="0"/>
              <a:t>Can be tricky</a:t>
            </a:r>
          </a:p>
          <a:p>
            <a:r>
              <a:rPr lang="en-GB" dirty="0"/>
              <a:t>Customer Experience</a:t>
            </a:r>
          </a:p>
          <a:p>
            <a:pPr lvl="1"/>
            <a:r>
              <a:rPr lang="en-GB" dirty="0"/>
              <a:t>Very limited</a:t>
            </a:r>
          </a:p>
          <a:p>
            <a:r>
              <a:rPr lang="en-GB" dirty="0"/>
              <a:t>Content Performance</a:t>
            </a:r>
          </a:p>
          <a:p>
            <a:pPr lvl="1"/>
            <a:r>
              <a:rPr lang="en-GB" dirty="0"/>
              <a:t>Very low life span</a:t>
            </a:r>
          </a:p>
          <a:p>
            <a:r>
              <a:rPr lang="en-GB" dirty="0"/>
              <a:t>Flexibility &amp; Adaptability</a:t>
            </a:r>
          </a:p>
          <a:p>
            <a:pPr lvl="1"/>
            <a:r>
              <a:rPr lang="en-GB" dirty="0"/>
              <a:t>Very limited</a:t>
            </a:r>
          </a:p>
          <a:p>
            <a:r>
              <a:rPr lang="en-GB" dirty="0"/>
              <a:t>Advertising Costs</a:t>
            </a:r>
          </a:p>
          <a:p>
            <a:pPr lvl="1"/>
            <a:r>
              <a:rPr lang="en-GB" dirty="0"/>
              <a:t>Can be costly over time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703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dirty="0"/>
              <a:t>And there’s one more…. Not everyone uses it!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2C0828C-11FC-DA2B-D9CE-4102A5B13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249424"/>
            <a:ext cx="10446327" cy="4325112"/>
          </a:xfrm>
        </p:spPr>
        <p:txBody>
          <a:bodyPr rtlCol="0">
            <a:normAutofit fontScale="85000" lnSpcReduction="20000"/>
          </a:bodyPr>
          <a:lstStyle/>
          <a:p>
            <a:pPr rtl="0"/>
            <a:r>
              <a:rPr lang="en-GB" dirty="0"/>
              <a:t>Facebook – 44% of people in the UK use Facebook on a day to day basis – and is the most popular!</a:t>
            </a:r>
          </a:p>
          <a:p>
            <a:pPr lvl="1"/>
            <a:r>
              <a:rPr lang="en-GB" dirty="0"/>
              <a:t>Usually aged between 13-34</a:t>
            </a:r>
          </a:p>
          <a:p>
            <a:pPr lvl="1"/>
            <a:r>
              <a:rPr lang="en-GB" dirty="0"/>
              <a:t>52% women</a:t>
            </a:r>
          </a:p>
          <a:p>
            <a:pPr lvl="1"/>
            <a:r>
              <a:rPr lang="en-GB" dirty="0"/>
              <a:t>Use it multiple times in a day – will explain why this is important later!</a:t>
            </a:r>
          </a:p>
          <a:p>
            <a:pPr rtl="0"/>
            <a:r>
              <a:rPr lang="en-GB" dirty="0"/>
              <a:t>X (Twitter) – 23% of people in the UK use Facebook on a day to day basis – and is the most popular!</a:t>
            </a:r>
          </a:p>
          <a:p>
            <a:pPr lvl="1"/>
            <a:r>
              <a:rPr lang="en-GB" dirty="0"/>
              <a:t>Usually aged between 18-29</a:t>
            </a:r>
          </a:p>
          <a:p>
            <a:pPr lvl="1"/>
            <a:r>
              <a:rPr lang="en-GB" dirty="0"/>
              <a:t>Used for instant news (and complaining)</a:t>
            </a:r>
          </a:p>
          <a:p>
            <a:pPr rtl="0"/>
            <a:r>
              <a:rPr lang="en-GB" dirty="0"/>
              <a:t>Instagram– 43% of people in the UK use Instagram on a day to day basis</a:t>
            </a:r>
          </a:p>
          <a:p>
            <a:pPr lvl="1"/>
            <a:r>
              <a:rPr lang="en-GB" dirty="0"/>
              <a:t>Mainly under 35 years old</a:t>
            </a:r>
          </a:p>
          <a:p>
            <a:pPr lvl="1"/>
            <a:r>
              <a:rPr lang="en-GB" dirty="0"/>
              <a:t>Used more in urban areas – great for discovering new products</a:t>
            </a:r>
          </a:p>
          <a:p>
            <a:pPr rtl="0"/>
            <a:r>
              <a:rPr lang="en-GB" dirty="0"/>
              <a:t>LinkedIn– 29% of people in the UK actively use LinkedIn</a:t>
            </a:r>
          </a:p>
          <a:p>
            <a:pPr lvl="1"/>
            <a:r>
              <a:rPr lang="en-GB" dirty="0"/>
              <a:t>Mainly professionals, higher income and education</a:t>
            </a:r>
          </a:p>
          <a:p>
            <a:pPr lvl="1"/>
            <a:r>
              <a:rPr lang="en-GB" dirty="0"/>
              <a:t>Great for networking and searching for jobs</a:t>
            </a:r>
          </a:p>
          <a:p>
            <a:pPr rtl="0"/>
            <a:r>
              <a:rPr lang="en-GB" dirty="0"/>
              <a:t>YouTube</a:t>
            </a:r>
          </a:p>
          <a:p>
            <a:pPr lvl="1"/>
            <a:r>
              <a:rPr lang="en-GB" dirty="0" err="1"/>
              <a:t>Youtube</a:t>
            </a:r>
            <a:r>
              <a:rPr lang="en-GB" dirty="0"/>
              <a:t> is the second largest search engine in the world (after Google). “Let’s </a:t>
            </a:r>
            <a:r>
              <a:rPr lang="en-GB" dirty="0" err="1"/>
              <a:t>Youtube</a:t>
            </a:r>
            <a:r>
              <a:rPr lang="en-GB" dirty="0"/>
              <a:t> it”</a:t>
            </a:r>
          </a:p>
          <a:p>
            <a:pPr lvl="1"/>
            <a:r>
              <a:rPr lang="en-GB" dirty="0"/>
              <a:t>Great for learning – and entertaining</a:t>
            </a:r>
          </a:p>
          <a:p>
            <a:pPr lvl="1"/>
            <a:r>
              <a:rPr lang="en-GB" dirty="0"/>
              <a:t>Used by everyone!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 rtl="0"/>
            <a:endParaRPr lang="en-GB" dirty="0"/>
          </a:p>
          <a:p>
            <a:pPr lvl="1" rtl="0"/>
            <a:endParaRPr lang="en-GB" dirty="0"/>
          </a:p>
          <a:p>
            <a:pPr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63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 rtlCol="0" anchor="ctr">
            <a:normAutofit/>
          </a:bodyPr>
          <a:lstStyle/>
          <a:p>
            <a:pPr rtl="0"/>
            <a:r>
              <a:rPr lang="en-US" dirty="0"/>
              <a:t>T</a:t>
            </a:r>
            <a:r>
              <a:rPr lang="en-GB" dirty="0"/>
              <a:t>he 3 Golden Rules about Social Media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It’s about Customer Engagement (not selling) so ask questions, start conversations, involve people. (It’s not all about you)</a:t>
            </a:r>
          </a:p>
          <a:p>
            <a:pPr rtl="0"/>
            <a:r>
              <a:rPr lang="en-GB" dirty="0"/>
              <a:t>Always, always, always link back to your website (social media is the avenue to getting people to your website). It’s the alternative to opening a door to your shop.</a:t>
            </a:r>
          </a:p>
          <a:p>
            <a:pPr rtl="0"/>
            <a:r>
              <a:rPr lang="en-GB" dirty="0"/>
              <a:t>Be sociable – it’s social media </a:t>
            </a:r>
            <a:r>
              <a:rPr lang="en-GB" dirty="0" err="1"/>
              <a:t>afterall</a:t>
            </a:r>
            <a:r>
              <a:rPr lang="en-GB" dirty="0"/>
              <a:t>, take your message and share and don’t just rely on your own customer base.</a:t>
            </a:r>
          </a:p>
          <a:p>
            <a:pPr rtl="0"/>
            <a:endParaRPr lang="en-GB" dirty="0"/>
          </a:p>
          <a:p>
            <a:pPr marL="109728" indent="0" rtl="0">
              <a:buNone/>
            </a:pPr>
            <a:r>
              <a:rPr lang="en-GB" b="1" dirty="0"/>
              <a:t>But why? Answer is the importance of links!</a:t>
            </a:r>
          </a:p>
        </p:txBody>
      </p:sp>
      <p:pic>
        <p:nvPicPr>
          <p:cNvPr id="5" name="Picture 4" descr="Balloon dog shaped like a dog">
            <a:extLst>
              <a:ext uri="{FF2B5EF4-FFF2-40B4-BE49-F238E27FC236}">
                <a16:creationId xmlns:a16="http://schemas.microsoft.com/office/drawing/2014/main" id="{A0E56661-674F-E8F5-0829-F4231DBF97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2360678"/>
            <a:ext cx="5384800" cy="41193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15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 rtlCol="0" anchor="ctr">
            <a:normAutofit/>
          </a:bodyPr>
          <a:lstStyle/>
          <a:p>
            <a:pPr rtl="0"/>
            <a:r>
              <a:rPr lang="en-GB" dirty="0"/>
              <a:t>Task: Writing Content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>
            <a:normAutofit/>
          </a:bodyPr>
          <a:lstStyle/>
          <a:p>
            <a:pPr marL="109728" indent="0" rtl="0">
              <a:buNone/>
            </a:pPr>
            <a:r>
              <a:rPr lang="en-GB" dirty="0"/>
              <a:t>Think of topics for content that you can write about WITHOUT ‘selling’ your products or services....</a:t>
            </a:r>
          </a:p>
          <a:p>
            <a:pPr marL="109728" indent="0" rtl="0">
              <a:buNone/>
            </a:pPr>
            <a:endParaRPr lang="en-GB" dirty="0"/>
          </a:p>
          <a:p>
            <a:pPr marL="109728" indent="0" rtl="0">
              <a:buNone/>
            </a:pPr>
            <a:r>
              <a:rPr lang="en-GB" dirty="0"/>
              <a:t>… for example:</a:t>
            </a:r>
          </a:p>
          <a:p>
            <a:r>
              <a:rPr lang="en-GB" dirty="0"/>
              <a:t>Writing about money saving tips for a credit union</a:t>
            </a:r>
          </a:p>
          <a:p>
            <a:r>
              <a:rPr lang="en-GB" dirty="0"/>
              <a:t>Writing about the benefits of therapies etc</a:t>
            </a:r>
          </a:p>
          <a:p>
            <a:r>
              <a:rPr lang="en-GB" dirty="0"/>
              <a:t>Writing about where your products come up, how it’s made etc.</a:t>
            </a:r>
          </a:p>
          <a:p>
            <a:endParaRPr lang="en-GB" dirty="0"/>
          </a:p>
          <a:p>
            <a:pPr marL="109728" indent="0">
              <a:buNone/>
            </a:pPr>
            <a:r>
              <a:rPr lang="en-GB" dirty="0"/>
              <a:t>Then ask AI to create it for you…</a:t>
            </a:r>
          </a:p>
        </p:txBody>
      </p:sp>
      <p:pic>
        <p:nvPicPr>
          <p:cNvPr id="5" name="Picture 4" descr="Person writing on notebook">
            <a:extLst>
              <a:ext uri="{FF2B5EF4-FFF2-40B4-BE49-F238E27FC236}">
                <a16:creationId xmlns:a16="http://schemas.microsoft.com/office/drawing/2014/main" id="{7190806E-D438-68A5-71A8-717FE73047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5" r="9206" b="2"/>
          <a:stretch/>
        </p:blipFill>
        <p:spPr>
          <a:xfrm>
            <a:off x="6197600" y="2249425"/>
            <a:ext cx="5384800" cy="4341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259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 rtlCol="0" anchor="ctr">
            <a:normAutofit/>
          </a:bodyPr>
          <a:lstStyle/>
          <a:p>
            <a:pPr rtl="0"/>
            <a:r>
              <a:rPr lang="en-US" b="0" i="0">
                <a:effectLst/>
                <a:highlight>
                  <a:srgbClr val="FFFFFF"/>
                </a:highlight>
              </a:rPr>
              <a:t>A picture is worth a thousand words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>
            <a:normAutofit/>
          </a:bodyPr>
          <a:lstStyle/>
          <a:p>
            <a:pPr marL="109728" indent="0" rtl="0">
              <a:buNone/>
            </a:pPr>
            <a:r>
              <a:rPr lang="en-US" dirty="0"/>
              <a:t>E</a:t>
            </a:r>
            <a:r>
              <a:rPr lang="en-GB" dirty="0"/>
              <a:t>very news post needs a story and will tools like </a:t>
            </a:r>
            <a:r>
              <a:rPr lang="en-GB" dirty="0" err="1"/>
              <a:t>canva</a:t>
            </a:r>
            <a:r>
              <a:rPr lang="en-GB" dirty="0"/>
              <a:t> you don’t even need to be a graphic designer…</a:t>
            </a:r>
          </a:p>
          <a:p>
            <a:pPr marL="109728" indent="0" rtl="0">
              <a:buNone/>
            </a:pPr>
            <a:endParaRPr lang="en-GB" dirty="0"/>
          </a:p>
          <a:p>
            <a:pPr marL="109728" indent="0" rtl="0">
              <a:buNone/>
            </a:pPr>
            <a:r>
              <a:rPr lang="en-GB" dirty="0"/>
              <a:t>… now it’s time to put the kettle on</a:t>
            </a:r>
          </a:p>
        </p:txBody>
      </p:sp>
      <p:pic>
        <p:nvPicPr>
          <p:cNvPr id="7" name="Picture 6" descr="Cows looking at the camera">
            <a:extLst>
              <a:ext uri="{FF2B5EF4-FFF2-40B4-BE49-F238E27FC236}">
                <a16:creationId xmlns:a16="http://schemas.microsoft.com/office/drawing/2014/main" id="{E1C17267-6B86-2A3E-2615-3DC28A7628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4" r="10843"/>
          <a:stretch/>
        </p:blipFill>
        <p:spPr>
          <a:xfrm>
            <a:off x="6197600" y="2249425"/>
            <a:ext cx="5384800" cy="4341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534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 rtlCol="0" anchor="ctr">
            <a:normAutofit/>
          </a:bodyPr>
          <a:lstStyle/>
          <a:p>
            <a:pPr rtl="0"/>
            <a:r>
              <a:rPr lang="en-GB" dirty="0"/>
              <a:t>Sharing your content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>
            <a:normAutofit/>
          </a:bodyPr>
          <a:lstStyle/>
          <a:p>
            <a:pPr marL="109728" indent="0" rtl="0">
              <a:buNone/>
            </a:pPr>
            <a:r>
              <a:rPr lang="en-US" dirty="0"/>
              <a:t>It’s not much point creating great content if we don’t tell people about it so we move on to the importance of social media.</a:t>
            </a:r>
            <a:endParaRPr lang="en-GB" dirty="0"/>
          </a:p>
        </p:txBody>
      </p:sp>
      <p:pic>
        <p:nvPicPr>
          <p:cNvPr id="6" name="Content Placeholder 5" descr="Three heart notification icons">
            <a:extLst>
              <a:ext uri="{FF2B5EF4-FFF2-40B4-BE49-F238E27FC236}">
                <a16:creationId xmlns:a16="http://schemas.microsoft.com/office/drawing/2014/main" id="{DFC61DD3-58D5-BA18-332E-BC1A198BFC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2905919"/>
            <a:ext cx="5384800" cy="3028950"/>
          </a:xfrm>
          <a:noFill/>
        </p:spPr>
      </p:pic>
    </p:spTree>
    <p:extLst>
      <p:ext uri="{BB962C8B-B14F-4D97-AF65-F5344CB8AC3E}">
        <p14:creationId xmlns:p14="http://schemas.microsoft.com/office/powerpoint/2010/main" val="338913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How GREAT is your social media?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en-GB" dirty="0"/>
              <a:t>Are you posting on a regular basis? Do you the best times to post?</a:t>
            </a:r>
          </a:p>
          <a:p>
            <a:pPr rtl="0"/>
            <a:r>
              <a:rPr lang="en-GB" dirty="0"/>
              <a:t>Are you writing about other people, community news and not just using it to sell? There is a 80/20 rule (a bit more about this later).</a:t>
            </a:r>
          </a:p>
          <a:p>
            <a:pPr rtl="0"/>
            <a:r>
              <a:rPr lang="en-GB" dirty="0"/>
              <a:t>Are you taking your message outside of your network (in groups etc)?</a:t>
            </a:r>
          </a:p>
          <a:p>
            <a:pPr rtl="0"/>
            <a:r>
              <a:rPr lang="en-GB" dirty="0"/>
              <a:t>Are you using most popular hashtags? Look at </a:t>
            </a:r>
            <a:r>
              <a:rPr lang="en-GB" b="1" dirty="0">
                <a:hlinkClick r:id="rId3"/>
              </a:rPr>
              <a:t>www.best-hashtags.com/hashtag/estateagents</a:t>
            </a:r>
            <a:endParaRPr lang="en-GB" b="1" dirty="0"/>
          </a:p>
          <a:p>
            <a:pPr rtl="0"/>
            <a:r>
              <a:rPr lang="en-GB" dirty="0"/>
              <a:t>Are you contributing to conversations in groups?</a:t>
            </a:r>
          </a:p>
          <a:p>
            <a:pPr rtl="0"/>
            <a:r>
              <a:rPr lang="en-GB" dirty="0"/>
              <a:t>Are you asking questions? (Facebook Polls)</a:t>
            </a:r>
          </a:p>
        </p:txBody>
      </p:sp>
    </p:spTree>
    <p:extLst>
      <p:ext uri="{BB962C8B-B14F-4D97-AF65-F5344CB8AC3E}">
        <p14:creationId xmlns:p14="http://schemas.microsoft.com/office/powerpoint/2010/main" val="380951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37" y="5582756"/>
            <a:ext cx="10972800" cy="1066800"/>
          </a:xfrm>
        </p:spPr>
        <p:txBody>
          <a:bodyPr rtlCol="0" anchor="ctr">
            <a:normAutofit fontScale="90000"/>
          </a:bodyPr>
          <a:lstStyle/>
          <a:p>
            <a:pPr rtl="0">
              <a:lnSpc>
                <a:spcPct val="90000"/>
              </a:lnSpc>
            </a:pPr>
            <a:r>
              <a:rPr lang="en-GB" sz="3100" dirty="0"/>
              <a:t>The bonus of this is that you’re ‘selling’ without ‘selling’ and are being relevant and Google loves that! It also makes you more aware of what’s going on!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99" y="2103652"/>
            <a:ext cx="6003235" cy="3648200"/>
          </a:xfrm>
        </p:spPr>
        <p:txBody>
          <a:bodyPr rtlCol="0">
            <a:normAutofit/>
          </a:bodyPr>
          <a:lstStyle/>
          <a:p>
            <a:pPr rtl="0"/>
            <a:r>
              <a:rPr lang="en-US" dirty="0"/>
              <a:t>Can you link to anything newsworthy such as… green issues at the moment and then ask a question ‘Would you be looking for a perfect garden in your new home or a wilding garden #biodiversity?’</a:t>
            </a:r>
          </a:p>
          <a:p>
            <a:pPr rtl="0"/>
            <a:r>
              <a:rPr lang="en-US" dirty="0"/>
              <a:t>Link to the weather – always a hot topic! Such as ‘are you after a south-facing garden in your new home? #weather</a:t>
            </a:r>
          </a:p>
          <a:p>
            <a:pPr rtl="0"/>
            <a:r>
              <a:rPr lang="en-US" dirty="0"/>
              <a:t>Follow influencers/celebrities such as what do you think of George Clooney’s home?  #georgeclooney</a:t>
            </a:r>
            <a:endParaRPr lang="en-GB" dirty="0"/>
          </a:p>
        </p:txBody>
      </p:sp>
      <p:pic>
        <p:nvPicPr>
          <p:cNvPr id="5" name="Picture 4" descr="Dirty apron used for painting hung on a wall">
            <a:extLst>
              <a:ext uri="{FF2B5EF4-FFF2-40B4-BE49-F238E27FC236}">
                <a16:creationId xmlns:a16="http://schemas.microsoft.com/office/drawing/2014/main" id="{4EF70999-C201-AD7E-629E-600448076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045" y="2176539"/>
            <a:ext cx="4665955" cy="3161182"/>
          </a:xfrm>
          <a:prstGeom prst="rect">
            <a:avLst/>
          </a:prstGeom>
          <a:noFill/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8E9C066-F6BD-35F2-E51C-4D64DC100E59}"/>
              </a:ext>
            </a:extLst>
          </p:cNvPr>
          <p:cNvSpPr txBox="1">
            <a:spLocks/>
          </p:cNvSpPr>
          <p:nvPr/>
        </p:nvSpPr>
        <p:spPr>
          <a:xfrm>
            <a:off x="609600" y="960374"/>
            <a:ext cx="10972800" cy="1066800"/>
          </a:xfrm>
          <a:prstGeom prst="rect">
            <a:avLst/>
          </a:prstGeom>
        </p:spPr>
        <p:txBody>
          <a:bodyPr vert="horz" rtlCol="0"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GB" sz="3100" dirty="0"/>
              <a:t>Some ideas for the 80/20 rule… (80% of content you write and share should be informational/educational and 20% selling </a:t>
            </a:r>
            <a:r>
              <a:rPr lang="en-GB" sz="3100" dirty="0" err="1"/>
              <a:t>ie</a:t>
            </a:r>
            <a:r>
              <a:rPr lang="en-GB" sz="3100" dirty="0"/>
              <a:t>. promotional).</a:t>
            </a:r>
          </a:p>
        </p:txBody>
      </p:sp>
    </p:spTree>
    <p:extLst>
      <p:ext uri="{BB962C8B-B14F-4D97-AF65-F5344CB8AC3E}">
        <p14:creationId xmlns:p14="http://schemas.microsoft.com/office/powerpoint/2010/main" val="259046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One step at a time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US" dirty="0"/>
              <a:t>Social media is an enjoyable part of the job however it can be exhausting getting involved as there’s so much content and is harder to get found…but with a GREAT website, GREAT social media campaigns and other marketing tools such as email marketing, adverts, sponsorship, events etc. you should start to see an increase in your customers/sales by 3 months..</a:t>
            </a:r>
          </a:p>
          <a:p>
            <a:pPr rtl="0"/>
            <a:endParaRPr lang="en-US" dirty="0"/>
          </a:p>
          <a:p>
            <a:pPr marL="109728" indent="0" rtl="0">
              <a:buNone/>
            </a:pPr>
            <a:r>
              <a:rPr lang="en-US" dirty="0"/>
              <a:t>… If you need help get in touch</a:t>
            </a:r>
          </a:p>
        </p:txBody>
      </p:sp>
    </p:spTree>
    <p:extLst>
      <p:ext uri="{BB962C8B-B14F-4D97-AF65-F5344CB8AC3E}">
        <p14:creationId xmlns:p14="http://schemas.microsoft.com/office/powerpoint/2010/main" val="68765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Coming Up..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49424"/>
            <a:ext cx="6527470" cy="4325112"/>
          </a:xfrm>
        </p:spPr>
        <p:txBody>
          <a:bodyPr rtlCol="0">
            <a:normAutofit/>
          </a:bodyPr>
          <a:lstStyle/>
          <a:p>
            <a:pPr rtl="0"/>
            <a:r>
              <a:rPr lang="en-US" dirty="0"/>
              <a:t>More training!!</a:t>
            </a:r>
          </a:p>
          <a:p>
            <a:pPr marL="109728" indent="0" rtl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6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8a5fcc28-3dc6-49df-bc7b-8a47af5fdcb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ining presentatio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224345_TF03460604.potx" id="{E7E0BD26-C043-45F4-96D1-04BA13E49D2C}" vid="{5436AFAD-CFB0-446B-836C-C3E13AB52501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{E169F260-E6A7-4EEB-BECD-B52ECD756B9F}tf03460604_win32</Template>
  <TotalTime>523</TotalTime>
  <Words>1183</Words>
  <Application>Microsoft Office PowerPoint</Application>
  <PresentationFormat>Widescreen</PresentationFormat>
  <Paragraphs>132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Georgia</vt:lpstr>
      <vt:lpstr>Wingdings 2</vt:lpstr>
      <vt:lpstr>Training presentation</vt:lpstr>
      <vt:lpstr>Welcome to Digital Media Workshop</vt:lpstr>
      <vt:lpstr>What we’ll be covering:</vt:lpstr>
      <vt:lpstr>But what’s the relationship between your website and social media?</vt:lpstr>
      <vt:lpstr>Not just a website… a GREAT website – according to AI</vt:lpstr>
      <vt:lpstr>Website content is no longer King…</vt:lpstr>
      <vt:lpstr>It’s King Kong</vt:lpstr>
      <vt:lpstr>Limitations of just using Social Media – according to AI</vt:lpstr>
      <vt:lpstr>And there’s one more…. Not everyone uses it!</vt:lpstr>
      <vt:lpstr>The 3 Golden Rules about Social Media</vt:lpstr>
      <vt:lpstr>Task: Writing Content</vt:lpstr>
      <vt:lpstr>A picture is worth a thousand words</vt:lpstr>
      <vt:lpstr>Sharing your content</vt:lpstr>
      <vt:lpstr>How GREAT is your social media?</vt:lpstr>
      <vt:lpstr>The bonus of this is that you’re ‘selling’ without ‘selling’ and are being relevant and Google loves that! It also makes you more aware of what’s going on!</vt:lpstr>
      <vt:lpstr>One step at a time</vt:lpstr>
      <vt:lpstr>Coming Up..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 McCabe</dc:creator>
  <cp:lastModifiedBy>Helen McCabe</cp:lastModifiedBy>
  <cp:revision>5</cp:revision>
  <cp:lastPrinted>2024-07-08T07:46:04Z</cp:lastPrinted>
  <dcterms:created xsi:type="dcterms:W3CDTF">2024-05-29T12:27:47Z</dcterms:created>
  <dcterms:modified xsi:type="dcterms:W3CDTF">2025-11-18T16:28:30Z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