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259" r:id="rId4"/>
    <p:sldId id="260" r:id="rId5"/>
    <p:sldId id="261" r:id="rId6"/>
    <p:sldId id="27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74" r:id="rId15"/>
    <p:sldId id="268" r:id="rId16"/>
    <p:sldId id="269" r:id="rId17"/>
    <p:sldId id="272" r:id="rId18"/>
    <p:sldId id="270" r:id="rId19"/>
  </p:sldIdLst>
  <p:sldSz cx="12192000" cy="6858000"/>
  <p:notesSz cx="7099300" cy="9385300"/>
  <p:custDataLst>
    <p:tags r:id="rId22"/>
  </p:custDataLst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911" autoAdjust="0"/>
  </p:normalViewPr>
  <p:slideViewPr>
    <p:cSldViewPr snapToGrid="0">
      <p:cViewPr varScale="1">
        <p:scale>
          <a:sx n="54" d="100"/>
          <a:sy n="54" d="100"/>
        </p:scale>
        <p:origin x="1148" y="52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pPr rtl="0"/>
            <a:fld id="{BE3387C1-8EFB-44F7-8485-D662F1CF7333}" type="datetime1">
              <a:rPr lang="en-GB" smtClean="0"/>
              <a:t>03/11/2025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pPr rtl="0"/>
            <a:fld id="{88D6434E-09F1-48C0-A525-B5A7008B7802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dirty="0"/>
              <a:t>Lesson descriptions should be brief.</a:t>
            </a:r>
          </a:p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b="1" dirty="0"/>
              <a:t>Example objectives</a:t>
            </a:r>
          </a:p>
          <a:p>
            <a:r>
              <a:rPr lang="en-GB" dirty="0"/>
              <a:t>At the end of this lesson, you will be able to:</a:t>
            </a:r>
          </a:p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Save files to the team Web server.</a:t>
            </a:r>
          </a:p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Move files to different locations on the team Web server.</a:t>
            </a:r>
          </a:p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Share files on the team Web server.</a:t>
            </a:r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050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890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557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800B302-F4DC-4547-9C74-CF794137D166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655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953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686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660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38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978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66D24-6365-73B5-B35A-109313302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C11F8-C95B-E704-15C3-6BF276AF2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D26B4F-6F12-B6DB-1E90-6F094AE6F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BE53D-E265-8ACD-A73B-B166AAE88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33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84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785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873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B4AAD351-6347-4318-B935-1E0F1B6A61D6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F23539-3F81-4F1E-A9B7-5CE0C1986E23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54DA5-E4EE-42EA-9BC9-3160B1480769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A1BF5D-7537-4BA8-9976-6302714DE26C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8E4797-21F6-4D41-B035-97FEABB63BCE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4EC45D07-A3FD-40EE-BB45-F5E3D0F2E1C8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FFDAF9-DFA9-4947-9568-03347A66D233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9D711C-098E-40E1-BE23-CFCA1FAB8359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en-US" noProof="0"/>
              <a:t>Click icon to add picture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9A7A2F-7C81-4F05-8B4D-4983D3740BAF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B87B0-5071-4BC9-A19F-C3269318028C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en-GB" noProof="0" dirty="0"/>
              <a:t>Click to edit Master text styles</a:t>
            </a:r>
          </a:p>
          <a:p>
            <a:pPr lvl="1" rtl="0" eaLnBrk="1" latinLnBrk="0" hangingPunct="1"/>
            <a:r>
              <a:rPr lang="en-GB" noProof="0" dirty="0"/>
              <a:t>Second level</a:t>
            </a:r>
          </a:p>
          <a:p>
            <a:pPr lvl="2" rtl="0" eaLnBrk="1" latinLnBrk="0" hangingPunct="1"/>
            <a:r>
              <a:rPr lang="en-GB" noProof="0" dirty="0"/>
              <a:t>Third level</a:t>
            </a:r>
          </a:p>
          <a:p>
            <a:pPr lvl="3" rtl="0" eaLnBrk="1" latinLnBrk="0" hangingPunct="1"/>
            <a:r>
              <a:rPr lang="en-GB" noProof="0" dirty="0"/>
              <a:t>Fourth level</a:t>
            </a:r>
          </a:p>
          <a:p>
            <a:pPr lvl="4" rtl="0" eaLnBrk="1" latinLnBrk="0" hangingPunct="1"/>
            <a:r>
              <a:rPr lang="en-GB" noProof="0" dirty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B4CBB3-9133-42BF-BC20-6F6E1888C21F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8B045440-74F0-4B44-BEF6-1040C3E911E1}" type="datetime1">
              <a:rPr lang="en-GB" noProof="0" smtClean="0"/>
              <a:t>03/11/2025</a:t>
            </a:fld>
            <a:endParaRPr lang="en-GB" noProof="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itmarketdrayton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st-hashtags.com/hashtag/estateagent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82509"/>
            <a:ext cx="11277600" cy="1470025"/>
          </a:xfrm>
        </p:spPr>
        <p:txBody>
          <a:bodyPr rtlCol="0"/>
          <a:lstStyle/>
          <a:p>
            <a:pPr rtl="0"/>
            <a:r>
              <a:rPr lang="en-GB" dirty="0"/>
              <a:t>Welcome to Digital Media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69838"/>
            <a:ext cx="6604000" cy="1752600"/>
          </a:xfrm>
        </p:spPr>
        <p:txBody>
          <a:bodyPr rtlCol="0"/>
          <a:lstStyle/>
          <a:p>
            <a:pPr rtl="0"/>
            <a:r>
              <a:rPr lang="en-GB" dirty="0"/>
              <a:t>Presented by Helen McCabe from Make it Market Drayton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</a:t>
            </a:r>
            <a:r>
              <a:rPr lang="en-GB" dirty="0"/>
              <a:t>hat we’ll be covering: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24"/>
            <a:ext cx="10972800" cy="4325112"/>
          </a:xfrm>
        </p:spPr>
        <p:txBody>
          <a:bodyPr rtlCol="0"/>
          <a:lstStyle/>
          <a:p>
            <a:r>
              <a:rPr lang="en-GB" dirty="0"/>
              <a:t>The importance of websites</a:t>
            </a:r>
          </a:p>
          <a:p>
            <a:r>
              <a:rPr lang="en-GB" dirty="0"/>
              <a:t>The importance of creating content and how AI can help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AA4A85-C9E6-F562-F565-06A21A94A8AC}"/>
              </a:ext>
            </a:extLst>
          </p:cNvPr>
          <p:cNvSpPr txBox="1">
            <a:spLocks/>
          </p:cNvSpPr>
          <p:nvPr/>
        </p:nvSpPr>
        <p:spPr>
          <a:xfrm>
            <a:off x="609600" y="4513613"/>
            <a:ext cx="10972800" cy="1066800"/>
          </a:xfrm>
          <a:prstGeom prst="rect">
            <a:avLst/>
          </a:prstGeom>
        </p:spPr>
        <p:txBody>
          <a:bodyPr vert="horz" rtlCol="0" anchor="ctr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We’re going to go through some slides together and then onto something practical and fill in workbooks together!</a:t>
            </a:r>
            <a:endParaRPr lang="en-GB" dirty="0"/>
          </a:p>
        </p:txBody>
      </p:sp>
      <p:sp>
        <p:nvSpPr>
          <p:cNvPr id="5" name="Lightning Bolt 4" descr="-">
            <a:extLst>
              <a:ext uri="{FF2B5EF4-FFF2-40B4-BE49-F238E27FC236}">
                <a16:creationId xmlns:a16="http://schemas.microsoft.com/office/drawing/2014/main" id="{59FE2EDB-5D58-AA2B-03FF-BF3A22872E00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ghtning Bolt 5" descr="-">
            <a:extLst>
              <a:ext uri="{FF2B5EF4-FFF2-40B4-BE49-F238E27FC236}">
                <a16:creationId xmlns:a16="http://schemas.microsoft.com/office/drawing/2014/main" id="{82CCFE8F-33CA-3479-D66C-E54C5AB4AA1E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ightning Bolt 6" descr="-">
            <a:extLst>
              <a:ext uri="{FF2B5EF4-FFF2-40B4-BE49-F238E27FC236}">
                <a16:creationId xmlns:a16="http://schemas.microsoft.com/office/drawing/2014/main" id="{9C11EEF6-40DA-1E77-9AF5-22FB73AC7D0B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ightning Bolt 7" descr="-">
            <a:extLst>
              <a:ext uri="{FF2B5EF4-FFF2-40B4-BE49-F238E27FC236}">
                <a16:creationId xmlns:a16="http://schemas.microsoft.com/office/drawing/2014/main" id="{E714054F-515B-4594-B353-3038CF40E4D7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Why websites are so important – according to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24"/>
            <a:ext cx="5019304" cy="4325112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en-GB" dirty="0"/>
              <a:t>Online Presence &amp; Visibility</a:t>
            </a:r>
          </a:p>
          <a:p>
            <a:pPr lvl="1" rtl="0"/>
            <a:r>
              <a:rPr lang="en-GB" dirty="0"/>
              <a:t>Accessible to customers 24/7</a:t>
            </a:r>
          </a:p>
          <a:p>
            <a:pPr rtl="0"/>
            <a:r>
              <a:rPr lang="en-GB" dirty="0"/>
              <a:t>Credibility &amp; Professionalism</a:t>
            </a:r>
          </a:p>
          <a:p>
            <a:pPr lvl="1" rtl="0"/>
            <a:r>
              <a:rPr lang="en-GB" dirty="0"/>
              <a:t>A good website gives a first good impression</a:t>
            </a:r>
          </a:p>
          <a:p>
            <a:pPr rtl="0"/>
            <a:r>
              <a:rPr lang="en-GB" dirty="0"/>
              <a:t>Marketing &amp; Promotion</a:t>
            </a:r>
          </a:p>
          <a:p>
            <a:pPr lvl="1" rtl="0"/>
            <a:r>
              <a:rPr lang="en-GB" dirty="0"/>
              <a:t>Find new and engage with existing customers</a:t>
            </a:r>
          </a:p>
          <a:p>
            <a:r>
              <a:rPr lang="en-GB" dirty="0"/>
              <a:t>Customer Engagement &amp; Support</a:t>
            </a:r>
          </a:p>
          <a:p>
            <a:pPr lvl="1"/>
            <a:r>
              <a:rPr lang="en-GB" dirty="0"/>
              <a:t>Lots of useful info – FAQs, maps, opening times, etc</a:t>
            </a:r>
          </a:p>
          <a:p>
            <a:pPr rtl="0"/>
            <a:r>
              <a:rPr lang="en-GB" dirty="0"/>
              <a:t>Sales &amp; Revenue</a:t>
            </a:r>
          </a:p>
          <a:p>
            <a:pPr lvl="1" rtl="0"/>
            <a:r>
              <a:rPr lang="en-GB" dirty="0"/>
              <a:t>People can order from ecommerce sites</a:t>
            </a:r>
          </a:p>
          <a:p>
            <a:pPr lvl="1" rtl="0"/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39F9E4-BACF-3A22-6614-0F6C124DE0D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2209800"/>
            <a:ext cx="5019304" cy="4325112"/>
          </a:xfrm>
          <a:prstGeom prst="rect">
            <a:avLst/>
          </a:prstGeom>
        </p:spPr>
        <p:txBody>
          <a:bodyPr vert="horz" rtlCol="0"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Char char="•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Char char="▫"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dirty="0"/>
              <a:t>Data &amp; Analytics</a:t>
            </a:r>
          </a:p>
          <a:p>
            <a:pPr lvl="1" rtl="0"/>
            <a:r>
              <a:rPr lang="en-GB" dirty="0"/>
              <a:t>Find out more about your customers</a:t>
            </a:r>
          </a:p>
          <a:p>
            <a:r>
              <a:rPr lang="en-GB" dirty="0"/>
              <a:t>Competitive Advantage</a:t>
            </a:r>
          </a:p>
          <a:p>
            <a:pPr lvl="1"/>
            <a:r>
              <a:rPr lang="en-GB" dirty="0"/>
              <a:t>Helps you stand out in the crowd</a:t>
            </a:r>
          </a:p>
          <a:p>
            <a:r>
              <a:rPr lang="en-GB" dirty="0"/>
              <a:t>SEO and Mobile</a:t>
            </a:r>
          </a:p>
          <a:p>
            <a:pPr lvl="1"/>
            <a:r>
              <a:rPr lang="en-GB" dirty="0"/>
              <a:t>Anytime, anyplace, anywhere!</a:t>
            </a:r>
          </a:p>
          <a:p>
            <a:r>
              <a:rPr lang="en-GB" dirty="0"/>
              <a:t>Customer Relationship</a:t>
            </a:r>
          </a:p>
          <a:p>
            <a:pPr lvl="1"/>
            <a:r>
              <a:rPr lang="en-GB" dirty="0"/>
              <a:t>Regular news, promotions helps people to like you</a:t>
            </a:r>
          </a:p>
          <a:p>
            <a:r>
              <a:rPr lang="en-GB" dirty="0"/>
              <a:t>Cost Effective</a:t>
            </a:r>
          </a:p>
          <a:p>
            <a:pPr lvl="1"/>
            <a:r>
              <a:rPr lang="en-GB" dirty="0"/>
              <a:t>Cheaper than advertising!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So if it’s so good why don’t we all have 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Think it’s too expensive</a:t>
            </a:r>
          </a:p>
          <a:p>
            <a:pPr rtl="0"/>
            <a:r>
              <a:rPr lang="en-GB" dirty="0"/>
              <a:t>Think it’s too difficult</a:t>
            </a:r>
          </a:p>
          <a:p>
            <a:pPr rtl="0"/>
            <a:r>
              <a:rPr lang="en-GB" dirty="0"/>
              <a:t>Don’t really see how it can help</a:t>
            </a:r>
          </a:p>
          <a:p>
            <a:pPr rtl="0"/>
            <a:r>
              <a:rPr lang="en-GB" dirty="0"/>
              <a:t>Use social media instead – let’s talk more about this!</a:t>
            </a:r>
          </a:p>
        </p:txBody>
      </p:sp>
      <p:pic>
        <p:nvPicPr>
          <p:cNvPr id="5" name="Picture 4" descr="Person holding credit card using laptop">
            <a:extLst>
              <a:ext uri="{FF2B5EF4-FFF2-40B4-BE49-F238E27FC236}">
                <a16:creationId xmlns:a16="http://schemas.microsoft.com/office/drawing/2014/main" id="{C5B17E59-8903-DBCF-3737-94D87E261F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6" r="2" b="2"/>
          <a:stretch/>
        </p:blipFill>
        <p:spPr>
          <a:xfrm>
            <a:off x="6197600" y="2249425"/>
            <a:ext cx="5384800" cy="434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GB" dirty="0"/>
              <a:t>Limitations of just using Social Media – according to AI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C0828C-11FC-DA2B-D9CE-4102A5B1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24"/>
            <a:ext cx="5019304" cy="4325112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Limited Control and Ownership</a:t>
            </a:r>
          </a:p>
          <a:p>
            <a:pPr lvl="1" rtl="0"/>
            <a:r>
              <a:rPr lang="en-GB" dirty="0"/>
              <a:t>Dependent upon their rules and algorithms</a:t>
            </a:r>
          </a:p>
          <a:p>
            <a:pPr rtl="0"/>
            <a:r>
              <a:rPr lang="en-GB" dirty="0"/>
              <a:t>Branding &amp; Customisation</a:t>
            </a:r>
          </a:p>
          <a:p>
            <a:pPr lvl="1" rtl="0"/>
            <a:r>
              <a:rPr lang="en-GB" dirty="0"/>
              <a:t>Difficult to stand out!</a:t>
            </a:r>
          </a:p>
          <a:p>
            <a:pPr rtl="0"/>
            <a:r>
              <a:rPr lang="en-GB" dirty="0"/>
              <a:t>Content Restrictions</a:t>
            </a:r>
          </a:p>
          <a:p>
            <a:pPr lvl="1" rtl="0"/>
            <a:r>
              <a:rPr lang="en-GB" dirty="0"/>
              <a:t>Limitations on what you say and number of characters</a:t>
            </a:r>
          </a:p>
          <a:p>
            <a:r>
              <a:rPr lang="en-GB" dirty="0"/>
              <a:t>SEO</a:t>
            </a:r>
          </a:p>
          <a:p>
            <a:pPr lvl="1"/>
            <a:r>
              <a:rPr lang="en-GB" dirty="0"/>
              <a:t>Less likely to get found in search engines</a:t>
            </a:r>
          </a:p>
          <a:p>
            <a:pPr rtl="0"/>
            <a:r>
              <a:rPr lang="en-GB" dirty="0"/>
              <a:t>Analytics &amp; Insights</a:t>
            </a:r>
          </a:p>
          <a:p>
            <a:pPr lvl="1" rtl="0"/>
            <a:r>
              <a:rPr lang="en-GB" dirty="0"/>
              <a:t>There’s some but not a lot of info</a:t>
            </a:r>
          </a:p>
          <a:p>
            <a:pPr lvl="1" rtl="0"/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33A0D6-792A-1E32-82BB-3DD9113F5C54}"/>
              </a:ext>
            </a:extLst>
          </p:cNvPr>
          <p:cNvSpPr txBox="1"/>
          <p:nvPr/>
        </p:nvSpPr>
        <p:spPr>
          <a:xfrm>
            <a:off x="6096000" y="2209800"/>
            <a:ext cx="5019304" cy="4325112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Char char="•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Char char="▫"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dirty="0"/>
              <a:t>Sales &amp; Ecommerce</a:t>
            </a:r>
          </a:p>
          <a:p>
            <a:pPr lvl="1" rtl="0"/>
            <a:r>
              <a:rPr lang="en-GB" dirty="0"/>
              <a:t>Can be tricky</a:t>
            </a:r>
          </a:p>
          <a:p>
            <a:r>
              <a:rPr lang="en-GB" dirty="0"/>
              <a:t>Customer Experience</a:t>
            </a:r>
          </a:p>
          <a:p>
            <a:pPr lvl="1"/>
            <a:r>
              <a:rPr lang="en-GB" dirty="0"/>
              <a:t>Very limited</a:t>
            </a:r>
          </a:p>
          <a:p>
            <a:r>
              <a:rPr lang="en-GB" dirty="0"/>
              <a:t>Content Performance</a:t>
            </a:r>
          </a:p>
          <a:p>
            <a:pPr lvl="1"/>
            <a:r>
              <a:rPr lang="en-GB" dirty="0"/>
              <a:t>Very low life span</a:t>
            </a:r>
          </a:p>
          <a:p>
            <a:r>
              <a:rPr lang="en-GB" dirty="0"/>
              <a:t>Flexibility &amp; Adaptability</a:t>
            </a:r>
          </a:p>
          <a:p>
            <a:pPr lvl="1"/>
            <a:r>
              <a:rPr lang="en-GB" dirty="0"/>
              <a:t>Very limited</a:t>
            </a:r>
          </a:p>
          <a:p>
            <a:r>
              <a:rPr lang="en-GB" dirty="0"/>
              <a:t>Advertising Costs</a:t>
            </a:r>
          </a:p>
          <a:p>
            <a:pPr lvl="1"/>
            <a:r>
              <a:rPr lang="en-GB" dirty="0"/>
              <a:t>Can be costly over time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And there’s one more…. Not everyone uses it!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C0828C-11FC-DA2B-D9CE-4102A5B1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249424"/>
            <a:ext cx="10446327" cy="4325112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en-GB" dirty="0"/>
              <a:t>Facebook – 44% of people in the UK use Facebook on a day to day basis – and is the most popular!</a:t>
            </a:r>
          </a:p>
          <a:p>
            <a:pPr lvl="1"/>
            <a:r>
              <a:rPr lang="en-GB" dirty="0"/>
              <a:t>Usually aged between 13-34</a:t>
            </a:r>
          </a:p>
          <a:p>
            <a:pPr lvl="1"/>
            <a:r>
              <a:rPr lang="en-GB" dirty="0"/>
              <a:t>52% women</a:t>
            </a:r>
          </a:p>
          <a:p>
            <a:pPr lvl="1"/>
            <a:r>
              <a:rPr lang="en-GB" dirty="0"/>
              <a:t>Use it multiple times in a day – will explain why this is important later!</a:t>
            </a:r>
          </a:p>
          <a:p>
            <a:pPr rtl="0"/>
            <a:r>
              <a:rPr lang="en-GB" dirty="0"/>
              <a:t>X (Twitter) – 23% of people in the UK however it’s been aligned with right-wing politics and has been boycotted by several community organisations (they are going to BlueSky)</a:t>
            </a:r>
          </a:p>
          <a:p>
            <a:pPr lvl="1"/>
            <a:r>
              <a:rPr lang="en-GB" dirty="0"/>
              <a:t>Usually aged between 18-29</a:t>
            </a:r>
          </a:p>
          <a:p>
            <a:pPr lvl="1"/>
            <a:r>
              <a:rPr lang="en-GB" dirty="0"/>
              <a:t>Used for instant news (and complaining)</a:t>
            </a:r>
          </a:p>
          <a:p>
            <a:pPr rtl="0"/>
            <a:r>
              <a:rPr lang="en-GB" dirty="0"/>
              <a:t>Instagram– 43% of people in the UK use Instagram on a day to day basis</a:t>
            </a:r>
          </a:p>
          <a:p>
            <a:pPr lvl="1"/>
            <a:r>
              <a:rPr lang="en-GB" dirty="0"/>
              <a:t>Mainly under 35 years old</a:t>
            </a:r>
          </a:p>
          <a:p>
            <a:pPr lvl="1"/>
            <a:r>
              <a:rPr lang="en-GB" dirty="0"/>
              <a:t>Used more in urban areas – great for discovering new products</a:t>
            </a:r>
          </a:p>
          <a:p>
            <a:pPr rtl="0"/>
            <a:r>
              <a:rPr lang="en-GB" dirty="0"/>
              <a:t>LinkedIn– 29% of people in the UK actively use LinkedIn</a:t>
            </a:r>
          </a:p>
          <a:p>
            <a:pPr lvl="1"/>
            <a:r>
              <a:rPr lang="en-GB" dirty="0"/>
              <a:t>Mainly professionals, higher income and education</a:t>
            </a:r>
          </a:p>
          <a:p>
            <a:pPr lvl="1"/>
            <a:r>
              <a:rPr lang="en-GB" dirty="0"/>
              <a:t>Great for networking and searching for jobs</a:t>
            </a:r>
          </a:p>
          <a:p>
            <a:pPr rtl="0"/>
            <a:r>
              <a:rPr lang="en-GB" dirty="0"/>
              <a:t>YouTube</a:t>
            </a:r>
          </a:p>
          <a:p>
            <a:pPr lvl="1"/>
            <a:r>
              <a:rPr lang="en-GB" dirty="0" err="1"/>
              <a:t>Youtube</a:t>
            </a:r>
            <a:r>
              <a:rPr lang="en-GB" dirty="0"/>
              <a:t> is the second largest search engine in the world (after Google). “Let’s </a:t>
            </a:r>
            <a:r>
              <a:rPr lang="en-GB" dirty="0" err="1"/>
              <a:t>Youtube</a:t>
            </a:r>
            <a:r>
              <a:rPr lang="en-GB" dirty="0"/>
              <a:t> it”</a:t>
            </a:r>
          </a:p>
          <a:p>
            <a:pPr lvl="1"/>
            <a:r>
              <a:rPr lang="en-GB" dirty="0"/>
              <a:t>Great for learning – and entertaining</a:t>
            </a:r>
          </a:p>
          <a:p>
            <a:pPr lvl="1"/>
            <a:r>
              <a:rPr lang="en-GB" dirty="0"/>
              <a:t>Used by everyone!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 rtl="0"/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3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52995"/>
            <a:ext cx="10972800" cy="106680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Not just a website… a GREAT website – according to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22299"/>
            <a:ext cx="10972800" cy="4325112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GB" sz="2400" dirty="0"/>
              <a:t>Responsive – has to be mobile friendly – 86% of adults in the UK look at websites on their phone! – That’s bigger than social media!</a:t>
            </a:r>
          </a:p>
          <a:p>
            <a:pPr rtl="0"/>
            <a:r>
              <a:rPr lang="en-GB" sz="2400" dirty="0"/>
              <a:t>Speed – google likes faster websites</a:t>
            </a:r>
          </a:p>
          <a:p>
            <a:pPr rtl="0"/>
            <a:r>
              <a:rPr lang="en-GB" sz="2400" dirty="0"/>
              <a:t>SEO Friendly  - it’s all about the words</a:t>
            </a:r>
          </a:p>
          <a:p>
            <a:pPr rtl="0"/>
            <a:r>
              <a:rPr lang="en-GB" sz="2400" dirty="0"/>
              <a:t>Quality &amp; Regular content – Google loves it when you post and use keywords</a:t>
            </a:r>
          </a:p>
          <a:p>
            <a:pPr rtl="0"/>
            <a:r>
              <a:rPr lang="en-GB" sz="2400" dirty="0"/>
              <a:t>Keywords – are they on your home page?</a:t>
            </a:r>
          </a:p>
          <a:p>
            <a:pPr rtl="0"/>
            <a:r>
              <a:rPr lang="en-GB" sz="2400" b="1" dirty="0"/>
              <a:t>Linking – google loves it when you link to others - Links internally and externally like </a:t>
            </a:r>
            <a:r>
              <a:rPr lang="en-GB" sz="2400" b="1" dirty="0">
                <a:hlinkClick r:id="rId3"/>
              </a:rPr>
              <a:t>www.makeitmarketdrayton.</a:t>
            </a:r>
            <a:r>
              <a:rPr lang="en-GB" sz="2400" b="1">
                <a:hlinkClick r:id="rId3"/>
              </a:rPr>
              <a:t>com</a:t>
            </a:r>
            <a:r>
              <a:rPr lang="en-GB" sz="2400" b="1"/>
              <a:t> </a:t>
            </a:r>
            <a:endParaRPr lang="en-GB" sz="2400" b="1" dirty="0"/>
          </a:p>
          <a:p>
            <a:pPr rtl="0"/>
            <a:r>
              <a:rPr lang="en-GB" sz="2400" dirty="0"/>
              <a:t>Social sharing – googles loves it when you share from your site</a:t>
            </a:r>
          </a:p>
          <a:p>
            <a:pPr rtl="0"/>
            <a:r>
              <a:rPr lang="en-GB" sz="2400" dirty="0"/>
              <a:t>Maintenance &amp; Updated – Got to keep it updated</a:t>
            </a:r>
          </a:p>
          <a:p>
            <a:pPr rtl="0"/>
            <a:r>
              <a:rPr lang="en-GB" sz="2400" dirty="0"/>
              <a:t>Monitor – Google can help you with this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594A66-8C51-3E07-29BA-7C49CD12DDC6}"/>
              </a:ext>
            </a:extLst>
          </p:cNvPr>
          <p:cNvSpPr txBox="1">
            <a:spLocks/>
          </p:cNvSpPr>
          <p:nvPr/>
        </p:nvSpPr>
        <p:spPr>
          <a:xfrm>
            <a:off x="609600" y="5904016"/>
            <a:ext cx="10972800" cy="1066800"/>
          </a:xfrm>
          <a:prstGeom prst="rect">
            <a:avLst/>
          </a:prstGeom>
        </p:spPr>
        <p:txBody>
          <a:bodyPr vert="horz" rtlCol="0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Now handing over to you… how good is your website?</a:t>
            </a:r>
          </a:p>
        </p:txBody>
      </p:sp>
    </p:spTree>
    <p:extLst>
      <p:ext uri="{BB962C8B-B14F-4D97-AF65-F5344CB8AC3E}">
        <p14:creationId xmlns:p14="http://schemas.microsoft.com/office/powerpoint/2010/main" val="35143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Website content is no longer King…</a:t>
            </a:r>
          </a:p>
        </p:txBody>
      </p:sp>
      <p:pic>
        <p:nvPicPr>
          <p:cNvPr id="9" name="Picture 8" descr="Battle between pawn and king">
            <a:extLst>
              <a:ext uri="{FF2B5EF4-FFF2-40B4-BE49-F238E27FC236}">
                <a16:creationId xmlns:a16="http://schemas.microsoft.com/office/drawing/2014/main" id="{C686DF5A-985E-7FD0-3920-CA94D51AC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6" b="6781"/>
          <a:stretch/>
        </p:blipFill>
        <p:spPr>
          <a:xfrm>
            <a:off x="609600" y="2249424"/>
            <a:ext cx="10972800" cy="4325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60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It’s King Kong</a:t>
            </a:r>
          </a:p>
        </p:txBody>
      </p:sp>
      <p:pic>
        <p:nvPicPr>
          <p:cNvPr id="12" name="Content Placeholder 11" descr="Gorilla in forest">
            <a:extLst>
              <a:ext uri="{FF2B5EF4-FFF2-40B4-BE49-F238E27FC236}">
                <a16:creationId xmlns:a16="http://schemas.microsoft.com/office/drawing/2014/main" id="{3DE6A6FF-AC76-BCFA-1454-F6057E4BD3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r="10886" b="2"/>
          <a:stretch/>
        </p:blipFill>
        <p:spPr>
          <a:xfrm>
            <a:off x="609600" y="2249425"/>
            <a:ext cx="5384800" cy="4341875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Creating unique content on a regular basis on your website is the best and most important thing you can do to get your website found in search engines AND grow your customers.</a:t>
            </a:r>
          </a:p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Task: Writing 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GB" dirty="0"/>
              <a:t>Think of topics for content that you can write about WITHOUT ‘selling’ your products or services....</a:t>
            </a:r>
          </a:p>
          <a:p>
            <a:pPr marL="109728" indent="0" rtl="0">
              <a:buNone/>
            </a:pPr>
            <a:endParaRPr lang="en-GB" dirty="0"/>
          </a:p>
          <a:p>
            <a:pPr marL="109728" indent="0" rtl="0">
              <a:buNone/>
            </a:pPr>
            <a:r>
              <a:rPr lang="en-GB" dirty="0"/>
              <a:t>… for example:</a:t>
            </a:r>
          </a:p>
          <a:p>
            <a:r>
              <a:rPr lang="en-GB" dirty="0"/>
              <a:t>Writing about money saving tips for a credit union</a:t>
            </a:r>
          </a:p>
          <a:p>
            <a:r>
              <a:rPr lang="en-GB" dirty="0"/>
              <a:t>Writing about the importance of </a:t>
            </a:r>
            <a:r>
              <a:rPr lang="en-GB" dirty="0" err="1"/>
              <a:t>homestaging</a:t>
            </a:r>
            <a:r>
              <a:rPr lang="en-GB" dirty="0"/>
              <a:t> for an estate agents</a:t>
            </a:r>
          </a:p>
          <a:p>
            <a:r>
              <a:rPr lang="en-GB" dirty="0"/>
              <a:t>Writing about where your products come up, how it’s made etc.</a:t>
            </a:r>
          </a:p>
          <a:p>
            <a:endParaRPr lang="en-GB" dirty="0"/>
          </a:p>
          <a:p>
            <a:pPr marL="109728" indent="0">
              <a:buNone/>
            </a:pPr>
            <a:r>
              <a:rPr lang="en-GB" dirty="0"/>
              <a:t>Then ask AI to create it for you…</a:t>
            </a:r>
          </a:p>
        </p:txBody>
      </p:sp>
      <p:pic>
        <p:nvPicPr>
          <p:cNvPr id="5" name="Picture 4" descr="Person writing on notebook">
            <a:extLst>
              <a:ext uri="{FF2B5EF4-FFF2-40B4-BE49-F238E27FC236}">
                <a16:creationId xmlns:a16="http://schemas.microsoft.com/office/drawing/2014/main" id="{7190806E-D438-68A5-71A8-717FE730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r="9206" b="2"/>
          <a:stretch/>
        </p:blipFill>
        <p:spPr>
          <a:xfrm>
            <a:off x="6197600" y="2249425"/>
            <a:ext cx="5384800" cy="434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259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US" b="0" i="0">
                <a:effectLst/>
                <a:highlight>
                  <a:srgbClr val="FFFFFF"/>
                </a:highlight>
              </a:rPr>
              <a:t>A picture is worth a thousand 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dirty="0"/>
              <a:t>E</a:t>
            </a:r>
            <a:r>
              <a:rPr lang="en-GB" dirty="0"/>
              <a:t>very news post needs a story and will tools like </a:t>
            </a:r>
            <a:r>
              <a:rPr lang="en-GB" dirty="0" err="1"/>
              <a:t>canva</a:t>
            </a:r>
            <a:r>
              <a:rPr lang="en-GB" dirty="0"/>
              <a:t> you don’t even need to be a graphic designer…</a:t>
            </a:r>
          </a:p>
          <a:p>
            <a:pPr marL="109728" indent="0" rtl="0">
              <a:buNone/>
            </a:pPr>
            <a:endParaRPr lang="en-GB" dirty="0"/>
          </a:p>
        </p:txBody>
      </p:sp>
      <p:pic>
        <p:nvPicPr>
          <p:cNvPr id="7" name="Picture 6" descr="Cows looking at the camera">
            <a:extLst>
              <a:ext uri="{FF2B5EF4-FFF2-40B4-BE49-F238E27FC236}">
                <a16:creationId xmlns:a16="http://schemas.microsoft.com/office/drawing/2014/main" id="{E1C17267-6B86-2A3E-2615-3DC28A762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4" r="10843"/>
          <a:stretch/>
        </p:blipFill>
        <p:spPr>
          <a:xfrm>
            <a:off x="6197600" y="2249425"/>
            <a:ext cx="5384800" cy="434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534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Sharing your content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dirty="0"/>
              <a:t>It’s not much point creating great content if we don’t tell people about it so we move on to the importance of social media.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You can ask AI to help make unique content for each platform – and Google will love you for this!</a:t>
            </a:r>
            <a:endParaRPr lang="en-GB" dirty="0"/>
          </a:p>
        </p:txBody>
      </p:sp>
      <p:pic>
        <p:nvPicPr>
          <p:cNvPr id="6" name="Content Placeholder 5" descr="Three heart notification icons">
            <a:extLst>
              <a:ext uri="{FF2B5EF4-FFF2-40B4-BE49-F238E27FC236}">
                <a16:creationId xmlns:a16="http://schemas.microsoft.com/office/drawing/2014/main" id="{DFC61DD3-58D5-BA18-332E-BC1A198BFC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905919"/>
            <a:ext cx="5384800" cy="3028950"/>
          </a:xfrm>
          <a:noFill/>
        </p:spPr>
      </p:pic>
    </p:spTree>
    <p:extLst>
      <p:ext uri="{BB962C8B-B14F-4D97-AF65-F5344CB8AC3E}">
        <p14:creationId xmlns:p14="http://schemas.microsoft.com/office/powerpoint/2010/main" val="33891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</a:pPr>
            <a:r>
              <a:rPr lang="en-GB" sz="3400"/>
              <a:t>But what’s the relationship between your website and social media?</a:t>
            </a:r>
          </a:p>
        </p:txBody>
      </p:sp>
      <p:pic>
        <p:nvPicPr>
          <p:cNvPr id="8" name="Content Placeholder 7" descr="A diagram of a website&#10;&#10;Description automatically generated">
            <a:extLst>
              <a:ext uri="{FF2B5EF4-FFF2-40B4-BE49-F238E27FC236}">
                <a16:creationId xmlns:a16="http://schemas.microsoft.com/office/drawing/2014/main" id="{35F6ECCD-6955-1FA8-7880-4F76394184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8023"/>
            <a:ext cx="5994400" cy="4016247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dirty="0"/>
              <a:t>The better your website the more impact your social media will have..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The better your social media campaigns the more your website will be read… again… and again…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And the more likely your website is to find in search engines like Google…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And the more customers will find you.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80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A0009-08D6-5D52-3459-0CD06DE05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5096-2969-F01A-133C-A153419B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US" dirty="0"/>
              <a:t>The Next Step…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09325-899D-FA4E-6818-234CD8F5C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b="1" dirty="0"/>
              <a:t>The importance of Google even if you don’t have a website</a:t>
            </a:r>
            <a:endParaRPr lang="en-GB" b="1" dirty="0"/>
          </a:p>
        </p:txBody>
      </p:sp>
      <p:pic>
        <p:nvPicPr>
          <p:cNvPr id="5" name="Picture 4" descr="Balloon dog shaped like a dog">
            <a:extLst>
              <a:ext uri="{FF2B5EF4-FFF2-40B4-BE49-F238E27FC236}">
                <a16:creationId xmlns:a16="http://schemas.microsoft.com/office/drawing/2014/main" id="{17A89737-CDEE-5A59-A553-6ACC685C6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360678"/>
            <a:ext cx="5384800" cy="4119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979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US" dirty="0"/>
              <a:t>T</a:t>
            </a:r>
            <a:r>
              <a:rPr lang="en-GB" dirty="0"/>
              <a:t>he 3 Golden Rules about Social Media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It’s about Customer Engagement (not selling) so ask questions, start conversations, involve people. (It’s not all about you)</a:t>
            </a:r>
          </a:p>
          <a:p>
            <a:pPr rtl="0"/>
            <a:r>
              <a:rPr lang="en-GB" dirty="0"/>
              <a:t>Always, always, always link back to your website (social media is the avenue to getting people to your website). It’s the alternative to opening a door to your shop.</a:t>
            </a:r>
          </a:p>
          <a:p>
            <a:pPr rtl="0"/>
            <a:r>
              <a:rPr lang="en-GB" dirty="0"/>
              <a:t>Be sociable – it’s social media </a:t>
            </a:r>
            <a:r>
              <a:rPr lang="en-GB" dirty="0" err="1"/>
              <a:t>afterall</a:t>
            </a:r>
            <a:r>
              <a:rPr lang="en-GB" dirty="0"/>
              <a:t>, take your message and share and don’t just rely on your own customer base.</a:t>
            </a:r>
          </a:p>
          <a:p>
            <a:pPr rtl="0"/>
            <a:endParaRPr lang="en-GB" dirty="0"/>
          </a:p>
          <a:p>
            <a:pPr marL="109728" indent="0" rtl="0">
              <a:buNone/>
            </a:pPr>
            <a:r>
              <a:rPr lang="en-GB" b="1" dirty="0"/>
              <a:t>But why? Answer is the importance of links!</a:t>
            </a:r>
          </a:p>
        </p:txBody>
      </p:sp>
      <p:pic>
        <p:nvPicPr>
          <p:cNvPr id="5" name="Picture 4" descr="Balloon dog shaped like a dog">
            <a:extLst>
              <a:ext uri="{FF2B5EF4-FFF2-40B4-BE49-F238E27FC236}">
                <a16:creationId xmlns:a16="http://schemas.microsoft.com/office/drawing/2014/main" id="{A0E56661-674F-E8F5-0829-F4231DBF97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360678"/>
            <a:ext cx="5384800" cy="4119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15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How GREAT is your social media?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dirty="0"/>
              <a:t>Are you posting on a regular basis? Do you the best times to post?</a:t>
            </a:r>
          </a:p>
          <a:p>
            <a:pPr rtl="0"/>
            <a:r>
              <a:rPr lang="en-GB" dirty="0"/>
              <a:t>Are you writing about other people, community news and not just using it to sell? There is a 80/20 rule.</a:t>
            </a:r>
          </a:p>
          <a:p>
            <a:pPr rtl="0"/>
            <a:r>
              <a:rPr lang="en-GB" dirty="0"/>
              <a:t>Are you taking your message outside of your network (in groups etc)?</a:t>
            </a:r>
          </a:p>
          <a:p>
            <a:pPr rtl="0"/>
            <a:r>
              <a:rPr lang="en-GB" dirty="0"/>
              <a:t>Are you using most popular hashtags? Look at </a:t>
            </a:r>
            <a:r>
              <a:rPr lang="en-GB" b="1" dirty="0">
                <a:hlinkClick r:id="rId3"/>
              </a:rPr>
              <a:t>www.best-hashtags.com/hashtag/estateagents</a:t>
            </a:r>
            <a:r>
              <a:rPr lang="en-GB" b="1" dirty="0"/>
              <a:t> or ask AI</a:t>
            </a:r>
          </a:p>
          <a:p>
            <a:pPr rtl="0"/>
            <a:r>
              <a:rPr lang="en-GB" dirty="0"/>
              <a:t>Are you contributing to conversations in groups?</a:t>
            </a:r>
          </a:p>
          <a:p>
            <a:pPr rtl="0"/>
            <a:r>
              <a:rPr lang="en-GB" dirty="0"/>
              <a:t>Are you asking questions? (Facebook Polls)</a:t>
            </a:r>
          </a:p>
        </p:txBody>
      </p:sp>
    </p:spTree>
    <p:extLst>
      <p:ext uri="{BB962C8B-B14F-4D97-AF65-F5344CB8AC3E}">
        <p14:creationId xmlns:p14="http://schemas.microsoft.com/office/powerpoint/2010/main" val="3809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37" y="5582756"/>
            <a:ext cx="10972800" cy="1066800"/>
          </a:xfrm>
        </p:spPr>
        <p:txBody>
          <a:bodyPr rtlCol="0" anchor="ctr">
            <a:normAutofit fontScale="90000"/>
          </a:bodyPr>
          <a:lstStyle/>
          <a:p>
            <a:pPr rtl="0">
              <a:lnSpc>
                <a:spcPct val="90000"/>
              </a:lnSpc>
            </a:pPr>
            <a:r>
              <a:rPr lang="en-GB" sz="3100" dirty="0"/>
              <a:t>The bonus of this is that you’re ‘selling’ without ‘selling’ and are being relevant and Google loves that! It also makes you more aware of what’s going 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2103652"/>
            <a:ext cx="6003235" cy="3648200"/>
          </a:xfrm>
        </p:spPr>
        <p:txBody>
          <a:bodyPr rtlCol="0">
            <a:normAutofit/>
          </a:bodyPr>
          <a:lstStyle/>
          <a:p>
            <a:pPr rtl="0"/>
            <a:r>
              <a:rPr lang="en-US" dirty="0"/>
              <a:t>Can you link to anything newsworthy such as… green issues at the moment and then ask a question ‘Would you be looking for a perfect garden in your new home or a wilding garden #biodiversity?’</a:t>
            </a:r>
          </a:p>
          <a:p>
            <a:pPr rtl="0"/>
            <a:r>
              <a:rPr lang="en-US" dirty="0"/>
              <a:t>Link to the weather – always a hot topic! Such as ‘are you after a south-facing garden in your new home? #weather</a:t>
            </a:r>
          </a:p>
          <a:p>
            <a:pPr rtl="0"/>
            <a:r>
              <a:rPr lang="en-US" dirty="0"/>
              <a:t>Follow influencers/celebrities such as what do you think of George Clooney’s home?  #georgeclooney</a:t>
            </a:r>
            <a:endParaRPr lang="en-GB" dirty="0"/>
          </a:p>
        </p:txBody>
      </p:sp>
      <p:pic>
        <p:nvPicPr>
          <p:cNvPr id="5" name="Picture 4" descr="Dirty apron used for painting hung on a wall">
            <a:extLst>
              <a:ext uri="{FF2B5EF4-FFF2-40B4-BE49-F238E27FC236}">
                <a16:creationId xmlns:a16="http://schemas.microsoft.com/office/drawing/2014/main" id="{4EF70999-C201-AD7E-629E-600448076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45" y="2176539"/>
            <a:ext cx="4665955" cy="3161182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8E9C066-F6BD-35F2-E51C-4D64DC100E59}"/>
              </a:ext>
            </a:extLst>
          </p:cNvPr>
          <p:cNvSpPr txBox="1">
            <a:spLocks/>
          </p:cNvSpPr>
          <p:nvPr/>
        </p:nvSpPr>
        <p:spPr>
          <a:xfrm>
            <a:off x="609600" y="960374"/>
            <a:ext cx="10972800" cy="1066800"/>
          </a:xfrm>
          <a:prstGeom prst="rect">
            <a:avLst/>
          </a:prstGeom>
        </p:spPr>
        <p:txBody>
          <a:bodyPr vert="horz" rtlCol="0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GB" sz="3100" dirty="0"/>
              <a:t>Some ideas for the 80/20 rule… (80% of content you write and share should be informational/educational and 20% selling </a:t>
            </a:r>
            <a:r>
              <a:rPr lang="en-GB" sz="3100" dirty="0" err="1"/>
              <a:t>ie</a:t>
            </a:r>
            <a:r>
              <a:rPr lang="en-GB" sz="3100" dirty="0"/>
              <a:t>. promotional).</a:t>
            </a:r>
          </a:p>
        </p:txBody>
      </p:sp>
    </p:spTree>
    <p:extLst>
      <p:ext uri="{BB962C8B-B14F-4D97-AF65-F5344CB8AC3E}">
        <p14:creationId xmlns:p14="http://schemas.microsoft.com/office/powerpoint/2010/main" val="259046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One step at a 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dirty="0"/>
              <a:t>Social media is an enjoyable part of the job however it can be exhausting getting involved as there’s so much content and is harder to get found…but with a GREAT website, GREAT social media campaigns and other marketing tools such as email marketing, adverts, sponsorship, events etc. you should start to see an increase in your customers/sales by 3 months..</a:t>
            </a:r>
          </a:p>
          <a:p>
            <a:pPr rtl="0"/>
            <a:endParaRPr lang="en-US" dirty="0"/>
          </a:p>
          <a:p>
            <a:pPr marL="109728" indent="0" rtl="0">
              <a:buNone/>
            </a:pPr>
            <a:r>
              <a:rPr lang="en-US" dirty="0"/>
              <a:t>… If you need help get in touch</a:t>
            </a:r>
          </a:p>
        </p:txBody>
      </p:sp>
    </p:spTree>
    <p:extLst>
      <p:ext uri="{BB962C8B-B14F-4D97-AF65-F5344CB8AC3E}">
        <p14:creationId xmlns:p14="http://schemas.microsoft.com/office/powerpoint/2010/main" val="6876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b91a6eee-47de-46d9-bfa9-9134114948f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4345_TF03460604.potx" id="{E7E0BD26-C043-45F4-96D1-04BA13E49D2C}" vid="{5436AFAD-CFB0-446B-836C-C3E13AB5250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{E169F260-E6A7-4EEB-BECD-B52ECD756B9F}tf03460604_win32</Template>
  <TotalTime>872</TotalTime>
  <Words>1431</Words>
  <Application>Microsoft Office PowerPoint</Application>
  <PresentationFormat>Widescreen</PresentationFormat>
  <Paragraphs>170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Wingdings 2</vt:lpstr>
      <vt:lpstr>Training presentation</vt:lpstr>
      <vt:lpstr>Welcome to Digital Media Workshop</vt:lpstr>
      <vt:lpstr>What we’ll be covering:</vt:lpstr>
      <vt:lpstr>Why websites are so important – according to AI</vt:lpstr>
      <vt:lpstr>So if it’s so good why don’t we all have one?</vt:lpstr>
      <vt:lpstr>Limitations of just using Social Media – according to AI</vt:lpstr>
      <vt:lpstr>And there’s one more…. Not everyone uses it!</vt:lpstr>
      <vt:lpstr>Not just a website… a GREAT website – according to AI</vt:lpstr>
      <vt:lpstr>Website content is no longer King…</vt:lpstr>
      <vt:lpstr>It’s King Kong</vt:lpstr>
      <vt:lpstr>Task: Writing Content</vt:lpstr>
      <vt:lpstr>A picture is worth a thousand words</vt:lpstr>
      <vt:lpstr>Sharing your content</vt:lpstr>
      <vt:lpstr>But what’s the relationship between your website and social media?</vt:lpstr>
      <vt:lpstr>The Next Step…</vt:lpstr>
      <vt:lpstr>The 3 Golden Rules about Social Media </vt:lpstr>
      <vt:lpstr>How GREAT is your social media?</vt:lpstr>
      <vt:lpstr>The bonus of this is that you’re ‘selling’ without ‘selling’ and are being relevant and Google loves that! It also makes you more aware of what’s going on!</vt:lpstr>
      <vt:lpstr>One step at a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McCabe</dc:creator>
  <cp:lastModifiedBy>Helen McCabe</cp:lastModifiedBy>
  <cp:revision>10</cp:revision>
  <cp:lastPrinted>2024-07-08T07:46:04Z</cp:lastPrinted>
  <dcterms:created xsi:type="dcterms:W3CDTF">2024-05-29T12:27:47Z</dcterms:created>
  <dcterms:modified xsi:type="dcterms:W3CDTF">2025-11-03T11:17:20Z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