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handoutMasterIdLst>
    <p:handoutMasterId r:id="rId16"/>
  </p:handoutMasterIdLst>
  <p:sldIdLst>
    <p:sldId id="257" r:id="rId2"/>
    <p:sldId id="258" r:id="rId3"/>
    <p:sldId id="275" r:id="rId4"/>
    <p:sldId id="283" r:id="rId5"/>
    <p:sldId id="259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61" r:id="rId14"/>
  </p:sldIdLst>
  <p:sldSz cx="12192000" cy="6858000"/>
  <p:notesSz cx="7099300" cy="9385300"/>
  <p:custDataLst>
    <p:tags r:id="rId17"/>
  </p:custDataLst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DEE3E7-397E-44C9-BE90-726F94AC892B}" v="1" dt="2025-11-05T12:26:24.552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911" autoAdjust="0"/>
  </p:normalViewPr>
  <p:slideViewPr>
    <p:cSldViewPr snapToGrid="0">
      <p:cViewPr varScale="1">
        <p:scale>
          <a:sx n="54" d="100"/>
          <a:sy n="54" d="100"/>
        </p:scale>
        <p:origin x="1148" y="52"/>
      </p:cViewPr>
      <p:guideLst>
        <p:guide orient="horz" pos="2160"/>
        <p:guide pos="3840"/>
        <p:guide pos="7296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0" d="100"/>
          <a:sy n="90" d="100"/>
        </p:scale>
        <p:origin x="28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 McCabe" userId="03c1f1111eae090b" providerId="LiveId" clId="{3E214E99-203B-4416-A504-041C0D287CF9}"/>
    <pc:docChg chg="undo custSel addSld delSld modSld sldOrd">
      <pc:chgData name="Helen McCabe" userId="03c1f1111eae090b" providerId="LiveId" clId="{3E214E99-203B-4416-A504-041C0D287CF9}" dt="2025-11-05T12:32:18.514" v="707" actId="47"/>
      <pc:docMkLst>
        <pc:docMk/>
      </pc:docMkLst>
      <pc:sldChg chg="modSp mod ord">
        <pc:chgData name="Helen McCabe" userId="03c1f1111eae090b" providerId="LiveId" clId="{3E214E99-203B-4416-A504-041C0D287CF9}" dt="2025-11-03T11:20:27.686" v="96" actId="20577"/>
        <pc:sldMkLst>
          <pc:docMk/>
          <pc:sldMk cId="1851896080" sldId="258"/>
        </pc:sldMkLst>
        <pc:spChg chg="mod">
          <ac:chgData name="Helen McCabe" userId="03c1f1111eae090b" providerId="LiveId" clId="{3E214E99-203B-4416-A504-041C0D287CF9}" dt="2025-11-03T11:20:27.686" v="96" actId="20577"/>
          <ac:spMkLst>
            <pc:docMk/>
            <pc:sldMk cId="1851896080" sldId="258"/>
            <ac:spMk id="3" creationId="{00000000-0000-0000-0000-000000000000}"/>
          </ac:spMkLst>
        </pc:spChg>
        <pc:spChg chg="mod">
          <ac:chgData name="Helen McCabe" userId="03c1f1111eae090b" providerId="LiveId" clId="{3E214E99-203B-4416-A504-041C0D287CF9}" dt="2025-11-03T11:20:17.960" v="46" actId="20577"/>
          <ac:spMkLst>
            <pc:docMk/>
            <pc:sldMk cId="1851896080" sldId="258"/>
            <ac:spMk id="4" creationId="{D7AA4A85-C9E6-F562-F565-06A21A94A8AC}"/>
          </ac:spMkLst>
        </pc:spChg>
      </pc:sldChg>
      <pc:sldChg chg="addSp delSp modSp mod ord">
        <pc:chgData name="Helen McCabe" userId="03c1f1111eae090b" providerId="LiveId" clId="{3E214E99-203B-4416-A504-041C0D287CF9}" dt="2025-11-03T11:23:58.298" v="170" actId="14100"/>
        <pc:sldMkLst>
          <pc:docMk/>
          <pc:sldMk cId="997860157" sldId="259"/>
        </pc:sldMkLst>
        <pc:spChg chg="mod">
          <ac:chgData name="Helen McCabe" userId="03c1f1111eae090b" providerId="LiveId" clId="{3E214E99-203B-4416-A504-041C0D287CF9}" dt="2025-11-03T11:23:10.592" v="122" actId="20577"/>
          <ac:spMkLst>
            <pc:docMk/>
            <pc:sldMk cId="997860157" sldId="259"/>
            <ac:spMk id="2" creationId="{00000000-0000-0000-0000-000000000000}"/>
          </ac:spMkLst>
        </pc:spChg>
        <pc:spChg chg="mod">
          <ac:chgData name="Helen McCabe" userId="03c1f1111eae090b" providerId="LiveId" clId="{3E214E99-203B-4416-A504-041C0D287CF9}" dt="2025-11-03T11:23:58.298" v="170" actId="14100"/>
          <ac:spMkLst>
            <pc:docMk/>
            <pc:sldMk cId="997860157" sldId="259"/>
            <ac:spMk id="3" creationId="{00000000-0000-0000-0000-000000000000}"/>
          </ac:spMkLst>
        </pc:spChg>
      </pc:sldChg>
      <pc:sldChg chg="del">
        <pc:chgData name="Helen McCabe" userId="03c1f1111eae090b" providerId="LiveId" clId="{3E214E99-203B-4416-A504-041C0D287CF9}" dt="2025-11-05T12:28:02.750" v="449" actId="47"/>
        <pc:sldMkLst>
          <pc:docMk/>
          <pc:sldMk cId="384888077" sldId="260"/>
        </pc:sldMkLst>
      </pc:sldChg>
      <pc:sldChg chg="delSp modSp mod">
        <pc:chgData name="Helen McCabe" userId="03c1f1111eae090b" providerId="LiveId" clId="{3E214E99-203B-4416-A504-041C0D287CF9}" dt="2025-11-05T12:32:02.029" v="705" actId="20577"/>
        <pc:sldMkLst>
          <pc:docMk/>
          <pc:sldMk cId="4237039325" sldId="261"/>
        </pc:sldMkLst>
        <pc:spChg chg="mod">
          <ac:chgData name="Helen McCabe" userId="03c1f1111eae090b" providerId="LiveId" clId="{3E214E99-203B-4416-A504-041C0D287CF9}" dt="2025-11-05T12:32:02.029" v="705" actId="20577"/>
          <ac:spMkLst>
            <pc:docMk/>
            <pc:sldMk cId="4237039325" sldId="261"/>
            <ac:spMk id="5" creationId="{02C0828C-11FC-DA2B-D9CE-4102A5B1391D}"/>
          </ac:spMkLst>
        </pc:spChg>
        <pc:spChg chg="del">
          <ac:chgData name="Helen McCabe" userId="03c1f1111eae090b" providerId="LiveId" clId="{3E214E99-203B-4416-A504-041C0D287CF9}" dt="2025-11-05T12:31:13.147" v="476" actId="478"/>
          <ac:spMkLst>
            <pc:docMk/>
            <pc:sldMk cId="4237039325" sldId="261"/>
            <ac:spMk id="7" creationId="{8E33A0D6-792A-1E32-82BB-3DD9113F5C54}"/>
          </ac:spMkLst>
        </pc:spChg>
        <pc:spChg chg="mod">
          <ac:chgData name="Helen McCabe" userId="03c1f1111eae090b" providerId="LiveId" clId="{3E214E99-203B-4416-A504-041C0D287CF9}" dt="2025-11-05T12:28:14.749" v="475" actId="20577"/>
          <ac:spMkLst>
            <pc:docMk/>
            <pc:sldMk cId="4237039325" sldId="261"/>
            <ac:spMk id="9" creationId="{00000000-0000-0000-0000-000000000000}"/>
          </ac:spMkLst>
        </pc:spChg>
      </pc:sldChg>
      <pc:sldChg chg="del">
        <pc:chgData name="Helen McCabe" userId="03c1f1111eae090b" providerId="LiveId" clId="{3E214E99-203B-4416-A504-041C0D287CF9}" dt="2025-11-05T12:32:15.005" v="706" actId="47"/>
        <pc:sldMkLst>
          <pc:docMk/>
          <pc:sldMk cId="3514341159" sldId="262"/>
        </pc:sldMkLst>
      </pc:sldChg>
      <pc:sldChg chg="del">
        <pc:chgData name="Helen McCabe" userId="03c1f1111eae090b" providerId="LiveId" clId="{3E214E99-203B-4416-A504-041C0D287CF9}" dt="2025-11-05T12:32:15.005" v="706" actId="47"/>
        <pc:sldMkLst>
          <pc:docMk/>
          <pc:sldMk cId="3046085847" sldId="263"/>
        </pc:sldMkLst>
      </pc:sldChg>
      <pc:sldChg chg="del">
        <pc:chgData name="Helen McCabe" userId="03c1f1111eae090b" providerId="LiveId" clId="{3E214E99-203B-4416-A504-041C0D287CF9}" dt="2025-11-05T12:32:15.005" v="706" actId="47"/>
        <pc:sldMkLst>
          <pc:docMk/>
          <pc:sldMk cId="411993636" sldId="264"/>
        </pc:sldMkLst>
      </pc:sldChg>
      <pc:sldChg chg="del">
        <pc:chgData name="Helen McCabe" userId="03c1f1111eae090b" providerId="LiveId" clId="{3E214E99-203B-4416-A504-041C0D287CF9}" dt="2025-11-05T12:32:15.005" v="706" actId="47"/>
        <pc:sldMkLst>
          <pc:docMk/>
          <pc:sldMk cId="2822598965" sldId="265"/>
        </pc:sldMkLst>
      </pc:sldChg>
      <pc:sldChg chg="del">
        <pc:chgData name="Helen McCabe" userId="03c1f1111eae090b" providerId="LiveId" clId="{3E214E99-203B-4416-A504-041C0D287CF9}" dt="2025-11-05T12:32:15.005" v="706" actId="47"/>
        <pc:sldMkLst>
          <pc:docMk/>
          <pc:sldMk cId="4155348868" sldId="266"/>
        </pc:sldMkLst>
      </pc:sldChg>
      <pc:sldChg chg="del">
        <pc:chgData name="Helen McCabe" userId="03c1f1111eae090b" providerId="LiveId" clId="{3E214E99-203B-4416-A504-041C0D287CF9}" dt="2025-11-05T12:32:15.005" v="706" actId="47"/>
        <pc:sldMkLst>
          <pc:docMk/>
          <pc:sldMk cId="3389132344" sldId="267"/>
        </pc:sldMkLst>
      </pc:sldChg>
      <pc:sldChg chg="del">
        <pc:chgData name="Helen McCabe" userId="03c1f1111eae090b" providerId="LiveId" clId="{3E214E99-203B-4416-A504-041C0D287CF9}" dt="2025-11-05T12:32:15.005" v="706" actId="47"/>
        <pc:sldMkLst>
          <pc:docMk/>
          <pc:sldMk cId="1531528155" sldId="268"/>
        </pc:sldMkLst>
      </pc:sldChg>
      <pc:sldChg chg="del">
        <pc:chgData name="Helen McCabe" userId="03c1f1111eae090b" providerId="LiveId" clId="{3E214E99-203B-4416-A504-041C0D287CF9}" dt="2025-11-05T12:32:15.005" v="706" actId="47"/>
        <pc:sldMkLst>
          <pc:docMk/>
          <pc:sldMk cId="3809512885" sldId="269"/>
        </pc:sldMkLst>
      </pc:sldChg>
      <pc:sldChg chg="del">
        <pc:chgData name="Helen McCabe" userId="03c1f1111eae090b" providerId="LiveId" clId="{3E214E99-203B-4416-A504-041C0D287CF9}" dt="2025-11-05T12:32:18.514" v="707" actId="47"/>
        <pc:sldMkLst>
          <pc:docMk/>
          <pc:sldMk cId="687654895" sldId="270"/>
        </pc:sldMkLst>
      </pc:sldChg>
      <pc:sldChg chg="del">
        <pc:chgData name="Helen McCabe" userId="03c1f1111eae090b" providerId="LiveId" clId="{3E214E99-203B-4416-A504-041C0D287CF9}" dt="2025-11-05T12:32:15.005" v="706" actId="47"/>
        <pc:sldMkLst>
          <pc:docMk/>
          <pc:sldMk cId="396638880" sldId="271"/>
        </pc:sldMkLst>
      </pc:sldChg>
      <pc:sldChg chg="del">
        <pc:chgData name="Helen McCabe" userId="03c1f1111eae090b" providerId="LiveId" clId="{3E214E99-203B-4416-A504-041C0D287CF9}" dt="2025-11-05T12:32:15.005" v="706" actId="47"/>
        <pc:sldMkLst>
          <pc:docMk/>
          <pc:sldMk cId="2590462351" sldId="272"/>
        </pc:sldMkLst>
      </pc:sldChg>
      <pc:sldChg chg="del">
        <pc:chgData name="Helen McCabe" userId="03c1f1111eae090b" providerId="LiveId" clId="{3E214E99-203B-4416-A504-041C0D287CF9}" dt="2025-11-05T12:32:15.005" v="706" actId="47"/>
        <pc:sldMkLst>
          <pc:docMk/>
          <pc:sldMk cId="3027806302" sldId="273"/>
        </pc:sldMkLst>
      </pc:sldChg>
      <pc:sldChg chg="del">
        <pc:chgData name="Helen McCabe" userId="03c1f1111eae090b" providerId="LiveId" clId="{3E214E99-203B-4416-A504-041C0D287CF9}" dt="2025-11-05T12:32:15.005" v="706" actId="47"/>
        <pc:sldMkLst>
          <pc:docMk/>
          <pc:sldMk cId="1749790781" sldId="274"/>
        </pc:sldMkLst>
      </pc:sldChg>
      <pc:sldChg chg="modSp add mod">
        <pc:chgData name="Helen McCabe" userId="03c1f1111eae090b" providerId="LiveId" clId="{3E214E99-203B-4416-A504-041C0D287CF9}" dt="2025-11-03T11:20:48.983" v="107" actId="5793"/>
        <pc:sldMkLst>
          <pc:docMk/>
          <pc:sldMk cId="2284102135" sldId="275"/>
        </pc:sldMkLst>
        <pc:spChg chg="mod">
          <ac:chgData name="Helen McCabe" userId="03c1f1111eae090b" providerId="LiveId" clId="{3E214E99-203B-4416-A504-041C0D287CF9}" dt="2025-11-03T11:20:48.983" v="107" actId="5793"/>
          <ac:spMkLst>
            <pc:docMk/>
            <pc:sldMk cId="2284102135" sldId="275"/>
            <ac:spMk id="3" creationId="{00000000-0000-0000-0000-000000000000}"/>
          </ac:spMkLst>
        </pc:spChg>
      </pc:sldChg>
      <pc:sldChg chg="add">
        <pc:chgData name="Helen McCabe" userId="03c1f1111eae090b" providerId="LiveId" clId="{3E214E99-203B-4416-A504-041C0D287CF9}" dt="2025-11-03T11:19:17.668" v="3"/>
        <pc:sldMkLst>
          <pc:docMk/>
          <pc:sldMk cId="3363791271" sldId="276"/>
        </pc:sldMkLst>
      </pc:sldChg>
      <pc:sldChg chg="modSp add mod">
        <pc:chgData name="Helen McCabe" userId="03c1f1111eae090b" providerId="LiveId" clId="{3E214E99-203B-4416-A504-041C0D287CF9}" dt="2025-11-05T12:26:33.777" v="317" actId="20577"/>
        <pc:sldMkLst>
          <pc:docMk/>
          <pc:sldMk cId="778425155" sldId="277"/>
        </pc:sldMkLst>
        <pc:spChg chg="mod">
          <ac:chgData name="Helen McCabe" userId="03c1f1111eae090b" providerId="LiveId" clId="{3E214E99-203B-4416-A504-041C0D287CF9}" dt="2025-11-05T12:26:33.777" v="317" actId="20577"/>
          <ac:spMkLst>
            <pc:docMk/>
            <pc:sldMk cId="778425155" sldId="277"/>
            <ac:spMk id="3" creationId="{00000000-0000-0000-0000-000000000000}"/>
          </ac:spMkLst>
        </pc:spChg>
      </pc:sldChg>
      <pc:sldChg chg="modSp add mod">
        <pc:chgData name="Helen McCabe" userId="03c1f1111eae090b" providerId="LiveId" clId="{3E214E99-203B-4416-A504-041C0D287CF9}" dt="2025-11-03T11:19:19.726" v="6" actId="27636"/>
        <pc:sldMkLst>
          <pc:docMk/>
          <pc:sldMk cId="1312127688" sldId="278"/>
        </pc:sldMkLst>
        <pc:spChg chg="mod">
          <ac:chgData name="Helen McCabe" userId="03c1f1111eae090b" providerId="LiveId" clId="{3E214E99-203B-4416-A504-041C0D287CF9}" dt="2025-11-03T11:19:19.726" v="6" actId="27636"/>
          <ac:spMkLst>
            <pc:docMk/>
            <pc:sldMk cId="1312127688" sldId="278"/>
            <ac:spMk id="3" creationId="{00000000-0000-0000-0000-000000000000}"/>
          </ac:spMkLst>
        </pc:spChg>
      </pc:sldChg>
      <pc:sldChg chg="modSp add mod">
        <pc:chgData name="Helen McCabe" userId="03c1f1111eae090b" providerId="LiveId" clId="{3E214E99-203B-4416-A504-041C0D287CF9}" dt="2025-11-05T12:26:56.906" v="327" actId="20577"/>
        <pc:sldMkLst>
          <pc:docMk/>
          <pc:sldMk cId="3295568143" sldId="279"/>
        </pc:sldMkLst>
        <pc:spChg chg="mod">
          <ac:chgData name="Helen McCabe" userId="03c1f1111eae090b" providerId="LiveId" clId="{3E214E99-203B-4416-A504-041C0D287CF9}" dt="2025-11-05T12:26:56.906" v="327" actId="20577"/>
          <ac:spMkLst>
            <pc:docMk/>
            <pc:sldMk cId="3295568143" sldId="279"/>
            <ac:spMk id="3" creationId="{00000000-0000-0000-0000-000000000000}"/>
          </ac:spMkLst>
        </pc:spChg>
      </pc:sldChg>
      <pc:sldChg chg="add">
        <pc:chgData name="Helen McCabe" userId="03c1f1111eae090b" providerId="LiveId" clId="{3E214E99-203B-4416-A504-041C0D287CF9}" dt="2025-11-03T11:19:23.592" v="8"/>
        <pc:sldMkLst>
          <pc:docMk/>
          <pc:sldMk cId="170080646" sldId="280"/>
        </pc:sldMkLst>
      </pc:sldChg>
      <pc:sldChg chg="modSp add mod">
        <pc:chgData name="Helen McCabe" userId="03c1f1111eae090b" providerId="LiveId" clId="{3E214E99-203B-4416-A504-041C0D287CF9}" dt="2025-11-05T12:27:18.761" v="333" actId="5793"/>
        <pc:sldMkLst>
          <pc:docMk/>
          <pc:sldMk cId="2449874212" sldId="281"/>
        </pc:sldMkLst>
        <pc:spChg chg="mod">
          <ac:chgData name="Helen McCabe" userId="03c1f1111eae090b" providerId="LiveId" clId="{3E214E99-203B-4416-A504-041C0D287CF9}" dt="2025-11-05T12:27:18.761" v="333" actId="5793"/>
          <ac:spMkLst>
            <pc:docMk/>
            <pc:sldMk cId="2449874212" sldId="281"/>
            <ac:spMk id="3" creationId="{00000000-0000-0000-0000-000000000000}"/>
          </ac:spMkLst>
        </pc:spChg>
      </pc:sldChg>
      <pc:sldChg chg="modSp add mod">
        <pc:chgData name="Helen McCabe" userId="03c1f1111eae090b" providerId="LiveId" clId="{3E214E99-203B-4416-A504-041C0D287CF9}" dt="2025-11-05T12:27:55.714" v="448" actId="20577"/>
        <pc:sldMkLst>
          <pc:docMk/>
          <pc:sldMk cId="3500273198" sldId="282"/>
        </pc:sldMkLst>
        <pc:spChg chg="mod">
          <ac:chgData name="Helen McCabe" userId="03c1f1111eae090b" providerId="LiveId" clId="{3E214E99-203B-4416-A504-041C0D287CF9}" dt="2025-11-05T12:27:55.714" v="448" actId="20577"/>
          <ac:spMkLst>
            <pc:docMk/>
            <pc:sldMk cId="3500273198" sldId="282"/>
            <ac:spMk id="3" creationId="{00000000-0000-0000-0000-000000000000}"/>
          </ac:spMkLst>
        </pc:spChg>
      </pc:sldChg>
      <pc:sldChg chg="addSp modSp add mod">
        <pc:chgData name="Helen McCabe" userId="03c1f1111eae090b" providerId="LiveId" clId="{3E214E99-203B-4416-A504-041C0D287CF9}" dt="2025-11-05T12:24:26.241" v="208" actId="27636"/>
        <pc:sldMkLst>
          <pc:docMk/>
          <pc:sldMk cId="4108757591" sldId="283"/>
        </pc:sldMkLst>
        <pc:spChg chg="mod">
          <ac:chgData name="Helen McCabe" userId="03c1f1111eae090b" providerId="LiveId" clId="{3E214E99-203B-4416-A504-041C0D287CF9}" dt="2025-11-03T11:25:57.846" v="186" actId="20577"/>
          <ac:spMkLst>
            <pc:docMk/>
            <pc:sldMk cId="4108757591" sldId="283"/>
            <ac:spMk id="2" creationId="{A8DBA152-6CEA-8C90-B931-2ECB27ABBA1D}"/>
          </ac:spMkLst>
        </pc:spChg>
        <pc:spChg chg="mod">
          <ac:chgData name="Helen McCabe" userId="03c1f1111eae090b" providerId="LiveId" clId="{3E214E99-203B-4416-A504-041C0D287CF9}" dt="2025-11-05T12:24:26.241" v="208" actId="27636"/>
          <ac:spMkLst>
            <pc:docMk/>
            <pc:sldMk cId="4108757591" sldId="283"/>
            <ac:spMk id="3" creationId="{E078DE9E-6EDF-FF61-40DD-300D6894AF2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pPr rtl="0"/>
            <a:fld id="{BE3387C1-8EFB-44F7-8485-D662F1CF7333}" type="datetime1">
              <a:rPr lang="en-GB" smtClean="0"/>
              <a:t>05/11/2025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pPr rtl="0"/>
            <a:fld id="{C64E50CC-F33A-4EF4-9F12-93EC4A21A0C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pPr rtl="0"/>
            <a:fld id="{88D6434E-09F1-48C0-A525-B5A7008B7802}" type="datetime1">
              <a:rPr lang="en-GB" noProof="0" smtClean="0"/>
              <a:t>05/11/2025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 rtl="0"/>
            <a:r>
              <a:rPr lang="en-GB" noProof="0" dirty="0"/>
              <a:t>Click to 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pPr rtl="0"/>
            <a:fld id="{32674CE4-FBD8-4481-AEFB-CA53E599A745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674CE4-FBD8-4481-AEFB-CA53E599A74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6611" indent="-176611">
              <a:buFont typeface="Arial" panose="020B0604020202020204" pitchFamily="34" charset="0"/>
              <a:buChar char="•"/>
            </a:pPr>
            <a:r>
              <a:rPr lang="en-GB" dirty="0"/>
              <a:t>How presentation will benefit audience: Adult learners are more interested in a subject if they know how or why it is important to them.</a:t>
            </a:r>
          </a:p>
          <a:p>
            <a:pPr marL="176611" indent="-176611">
              <a:buFont typeface="Arial" panose="020B0604020202020204" pitchFamily="34" charset="0"/>
              <a:buChar char="•"/>
            </a:pPr>
            <a:r>
              <a:rPr lang="en-GB" dirty="0"/>
              <a:t>Presenter’s level of expertise in the subject: Briefly state your credentials in this area, or explain why participants should listen to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867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66D19-979D-CD60-2D36-B4A75E426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8EAD71-A4FD-D132-C94A-E5ECD2AABF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CFF042-208C-2638-2990-6F013928CE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GB" dirty="0"/>
              <a:t>Lesson descriptions should be brief.</a:t>
            </a:r>
          </a:p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88DF02-5267-662C-2436-EBD77AD8F4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2277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GB" dirty="0"/>
              <a:t>Lesson descriptions should be brief.</a:t>
            </a:r>
          </a:p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871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1050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389009"/>
            <a:ext cx="11277600" cy="1470025"/>
          </a:xfrm>
        </p:spPr>
        <p:txBody>
          <a:bodyPr rtlCol="0"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 rtlCol="0"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65116" y="4205288"/>
            <a:ext cx="172720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9043832" y="4206240"/>
            <a:ext cx="128016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fld id="{B4AAD351-6347-4318-B935-1E0F1B6A61D6}" type="datetime1">
              <a:rPr lang="en-GB" noProof="0" smtClean="0"/>
              <a:t>05/11/2025</a:t>
            </a:fld>
            <a:endParaRPr lang="en-GB" noProof="0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 rtlCol="0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011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  <a:lvl6pPr>
              <a:defRPr/>
            </a:lvl6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F23539-3F81-4F1E-A9B7-5CE0C1986E23}" type="datetime1">
              <a:rPr lang="en-GB" noProof="0" smtClean="0"/>
              <a:t>05/11/2025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943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68322"/>
            <a:ext cx="10363200" cy="1362075"/>
          </a:xfrm>
        </p:spPr>
        <p:txBody>
          <a:bodyPr rtlCol="0"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kumimoji="0"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rtlCol="0"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854DA5-E4EE-42EA-9BC9-3160B1480769}" type="datetime1">
              <a:rPr lang="en-GB" noProof="0" smtClean="0"/>
              <a:t>05/11/2025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05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9A1BF5D-7537-4BA8-9976-6302714DE26C}" type="datetime1">
              <a:rPr lang="en-GB" noProof="0" smtClean="0"/>
              <a:t>05/11/2025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464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rtlCol="0" anchor="ctr"/>
          <a:lstStyle>
            <a:lvl1pPr>
              <a:defRPr sz="4000" b="0" i="0" cap="none" baseline="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F8E4797-21F6-4D41-B035-97FEABB63BCE}" type="datetime1">
              <a:rPr lang="en-GB" noProof="0" smtClean="0"/>
              <a:t>05/11/2025</a:t>
            </a:fld>
            <a:endParaRPr lang="en-GB" noProof="0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0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rtlCol="0"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 rtlCol="0"/>
          <a:lstStyle/>
          <a:p>
            <a:pPr rtl="0"/>
            <a:fld id="{4EC45D07-A3FD-40EE-BB45-F5E3D0F2E1C8}" type="datetime1">
              <a:rPr lang="en-GB" noProof="0" smtClean="0"/>
              <a:t>05/11/2025</a:t>
            </a:fld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219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FFDAF9-DFA9-4947-9568-03347A66D233}" type="datetime1">
              <a:rPr lang="en-GB" noProof="0" smtClean="0"/>
              <a:t>05/11/2025</a:t>
            </a:fld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356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37995" y="1101970"/>
            <a:ext cx="4511040" cy="877824"/>
          </a:xfrm>
        </p:spPr>
        <p:txBody>
          <a:bodyPr rtlCol="0" anchor="b"/>
          <a:lstStyle>
            <a:lvl1pPr algn="l">
              <a:buNone/>
              <a:defRPr sz="1800" b="1"/>
            </a:lvl1pPr>
          </a:lstStyle>
          <a:p>
            <a:pPr rtl="0"/>
            <a:r>
              <a:rPr lang="en-GB" noProof="0" dirty="0"/>
              <a:t>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 rtlCol="0"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9D711C-098E-40E1-BE23-CFCA1FAB8359}" type="datetime1">
              <a:rPr lang="en-GB" noProof="0" smtClean="0"/>
              <a:t>05/11/2025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986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rtlCol="0" anchor="t"/>
          <a:lstStyle>
            <a:lvl1pPr algn="ctr">
              <a:buNone/>
              <a:defRPr sz="2000" b="1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 rtlCol="0"/>
          <a:lstStyle>
            <a:lvl1pPr marL="0" indent="0">
              <a:buNone/>
              <a:defRPr sz="3200"/>
            </a:lvl1pPr>
          </a:lstStyle>
          <a:p>
            <a:pPr rtl="0"/>
            <a:r>
              <a:rPr lang="en-US" noProof="0"/>
              <a:t>Click icon to add picture</a:t>
            </a:r>
            <a:endParaRPr kumimoji="0"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rtlCol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9A7A2F-7C81-4F05-8B4D-4983D3740BAF}" type="datetime1">
              <a:rPr lang="en-GB" noProof="0" smtClean="0"/>
              <a:t>05/11/2025</a:t>
            </a:fld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836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 eaLnBrk="1" latinLnBrk="0" hangingPunct="1"/>
            <a:r>
              <a:rPr lang="en-US" noProof="0"/>
              <a:t>Click to edit Master text styles</a:t>
            </a:r>
          </a:p>
          <a:p>
            <a:pPr lvl="1" rtl="0" eaLnBrk="1" latinLnBrk="0" hangingPunct="1"/>
            <a:r>
              <a:rPr lang="en-US" noProof="0"/>
              <a:t>Second level</a:t>
            </a:r>
          </a:p>
          <a:p>
            <a:pPr lvl="2" rtl="0" eaLnBrk="1" latinLnBrk="0" hangingPunct="1"/>
            <a:r>
              <a:rPr lang="en-US" noProof="0"/>
              <a:t>Third level</a:t>
            </a:r>
          </a:p>
          <a:p>
            <a:pPr lvl="3" rtl="0" eaLnBrk="1" latinLnBrk="0" hangingPunct="1"/>
            <a:r>
              <a:rPr lang="en-US" noProof="0"/>
              <a:t>Fourth level</a:t>
            </a:r>
          </a:p>
          <a:p>
            <a:pPr lvl="4" rtl="0" eaLnBrk="1" latinLnBrk="0" hangingPunct="1"/>
            <a:r>
              <a:rPr lang="en-US" noProof="0"/>
              <a:t>Fifth level</a:t>
            </a:r>
            <a:endParaRPr kumimoji="0"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EB87B0-5071-4BC9-A19F-C3269318028C}" type="datetime1">
              <a:rPr lang="en-GB" noProof="0" smtClean="0"/>
              <a:t>05/11/2025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678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9042400" y="1143000"/>
            <a:ext cx="2540000" cy="54483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en-GB" noProof="0" dirty="0"/>
              <a:t>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1143000"/>
            <a:ext cx="8331200" cy="5448300"/>
          </a:xfrm>
        </p:spPr>
        <p:txBody>
          <a:bodyPr vert="eaVert" rtlCol="0"/>
          <a:lstStyle>
            <a:lvl5pPr>
              <a:defRPr/>
            </a:lvl5pPr>
          </a:lstStyle>
          <a:p>
            <a:pPr lvl="0" rtl="0" eaLnBrk="1" latinLnBrk="0" hangingPunct="1"/>
            <a:r>
              <a:rPr lang="en-GB" noProof="0" dirty="0"/>
              <a:t>Click to edit Master text styles</a:t>
            </a:r>
          </a:p>
          <a:p>
            <a:pPr lvl="1" rtl="0" eaLnBrk="1" latinLnBrk="0" hangingPunct="1"/>
            <a:r>
              <a:rPr lang="en-GB" noProof="0" dirty="0"/>
              <a:t>Second level</a:t>
            </a:r>
          </a:p>
          <a:p>
            <a:pPr lvl="2" rtl="0" eaLnBrk="1" latinLnBrk="0" hangingPunct="1"/>
            <a:r>
              <a:rPr lang="en-GB" noProof="0" dirty="0"/>
              <a:t>Third level</a:t>
            </a:r>
          </a:p>
          <a:p>
            <a:pPr lvl="3" rtl="0" eaLnBrk="1" latinLnBrk="0" hangingPunct="1"/>
            <a:r>
              <a:rPr lang="en-GB" noProof="0" dirty="0"/>
              <a:t>Fourth level</a:t>
            </a:r>
          </a:p>
          <a:p>
            <a:pPr lvl="4" rtl="0" eaLnBrk="1" latinLnBrk="0" hangingPunct="1"/>
            <a:r>
              <a:rPr lang="en-GB" noProof="0" dirty="0"/>
              <a:t>Fifth level</a:t>
            </a:r>
            <a:endParaRPr kumimoji="0"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B4CBB3-9133-42BF-BC20-6F6E1888C21F}" type="datetime1">
              <a:rPr lang="en-GB" noProof="0" smtClean="0"/>
              <a:t>05/11/2025</a:t>
            </a:fld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780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GB" sz="1800" noProof="0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 rtlCol="0"/>
          <a:lstStyle>
            <a:lvl1pPr algn="r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 dirty="0"/>
              <a:t>Add a footer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 rtlCol="0"/>
          <a:lstStyle>
            <a:lvl1pPr algn="l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fld id="{8B045440-74F0-4B44-BEF6-1040C3E911E1}" type="datetime1">
              <a:rPr lang="en-GB" noProof="0" smtClean="0"/>
              <a:t>05/11/2025</a:t>
            </a:fld>
            <a:endParaRPr lang="en-GB" noProof="0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rtlCol="0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32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>
            <a:lumMod val="75000"/>
          </a:schemeClr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>
            <a:lumMod val="75000"/>
          </a:schemeClr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82509"/>
            <a:ext cx="11277600" cy="1470025"/>
          </a:xfrm>
        </p:spPr>
        <p:txBody>
          <a:bodyPr rtlCol="0"/>
          <a:lstStyle/>
          <a:p>
            <a:pPr rtl="0"/>
            <a:r>
              <a:rPr lang="en-GB" dirty="0"/>
              <a:t>Welcome to Digital Media Workshop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369838"/>
            <a:ext cx="6604000" cy="1752600"/>
          </a:xfrm>
        </p:spPr>
        <p:txBody>
          <a:bodyPr rtlCol="0"/>
          <a:lstStyle/>
          <a:p>
            <a:pPr rtl="0"/>
            <a:r>
              <a:rPr lang="en-GB" dirty="0"/>
              <a:t>Presented by Helen McCabe from Make it Market Drayton</a:t>
            </a:r>
          </a:p>
        </p:txBody>
      </p:sp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W</a:t>
            </a:r>
            <a:r>
              <a:rPr lang="en-GB" dirty="0"/>
              <a:t>hat we’ll be covering: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49424"/>
            <a:ext cx="10972800" cy="4325112"/>
          </a:xfrm>
        </p:spPr>
        <p:txBody>
          <a:bodyPr rtlCol="0"/>
          <a:lstStyle/>
          <a:p>
            <a:r>
              <a:rPr lang="en-GB" dirty="0"/>
              <a:t>Getting found in Search engines</a:t>
            </a:r>
          </a:p>
          <a:p>
            <a:r>
              <a:rPr lang="en-GB" dirty="0"/>
              <a:t>If you have a website or not!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AA4A85-C9E6-F562-F565-06A21A94A8AC}"/>
              </a:ext>
            </a:extLst>
          </p:cNvPr>
          <p:cNvSpPr txBox="1">
            <a:spLocks/>
          </p:cNvSpPr>
          <p:nvPr/>
        </p:nvSpPr>
        <p:spPr>
          <a:xfrm>
            <a:off x="609600" y="4513613"/>
            <a:ext cx="10972800" cy="1066800"/>
          </a:xfrm>
          <a:prstGeom prst="rect">
            <a:avLst/>
          </a:prstGeom>
        </p:spPr>
        <p:txBody>
          <a:bodyPr vert="horz" rtlCol="0" anchor="ctr">
            <a:normAutofit fontScale="85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We’re going to go through some slides together and then onto something practical and fill in workbooks together!</a:t>
            </a:r>
            <a:endParaRPr lang="en-GB" dirty="0"/>
          </a:p>
        </p:txBody>
      </p:sp>
      <p:sp>
        <p:nvSpPr>
          <p:cNvPr id="5" name="Lightning Bolt 4" descr="-">
            <a:extLst>
              <a:ext uri="{FF2B5EF4-FFF2-40B4-BE49-F238E27FC236}">
                <a16:creationId xmlns:a16="http://schemas.microsoft.com/office/drawing/2014/main" id="{59FE2EDB-5D58-AA2B-03FF-BF3A22872E00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Lightning Bolt 5" descr="-">
            <a:extLst>
              <a:ext uri="{FF2B5EF4-FFF2-40B4-BE49-F238E27FC236}">
                <a16:creationId xmlns:a16="http://schemas.microsoft.com/office/drawing/2014/main" id="{82CCFE8F-33CA-3479-D66C-E54C5AB4AA1E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Lightning Bolt 6" descr="-">
            <a:extLst>
              <a:ext uri="{FF2B5EF4-FFF2-40B4-BE49-F238E27FC236}">
                <a16:creationId xmlns:a16="http://schemas.microsoft.com/office/drawing/2014/main" id="{9C11EEF6-40DA-1E77-9AF5-22FB73AC7D0B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Lightning Bolt 7" descr="-">
            <a:extLst>
              <a:ext uri="{FF2B5EF4-FFF2-40B4-BE49-F238E27FC236}">
                <a16:creationId xmlns:a16="http://schemas.microsoft.com/office/drawing/2014/main" id="{E714054F-515B-4594-B353-3038CF40E4D7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89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You’ll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dirty="0"/>
              <a:t>• How search engines work (in plain English)</a:t>
            </a:r>
          </a:p>
          <a:p>
            <a:pPr marL="109728" indent="0">
              <a:buNone/>
            </a:pPr>
            <a:r>
              <a:rPr dirty="0"/>
              <a:t>• How to appear in Google local search results</a:t>
            </a:r>
          </a:p>
          <a:p>
            <a:pPr marL="109728" indent="0">
              <a:buNone/>
            </a:pPr>
            <a:r>
              <a:rPr dirty="0"/>
              <a:t>• Tips for businesses with or without websites</a:t>
            </a:r>
          </a:p>
          <a:p>
            <a:pPr marL="109728" indent="0">
              <a:buNone/>
            </a:pPr>
            <a:r>
              <a:rPr dirty="0"/>
              <a:t>• How to use Google tools:</a:t>
            </a:r>
          </a:p>
          <a:p>
            <a:pPr marL="109728" indent="0">
              <a:buNone/>
            </a:pPr>
            <a:r>
              <a:rPr dirty="0"/>
              <a:t>  - Google Business Profile</a:t>
            </a:r>
          </a:p>
          <a:p>
            <a:pPr marL="109728" indent="0">
              <a:buNone/>
            </a:pPr>
            <a:r>
              <a:rPr dirty="0"/>
              <a:t>  - Google Search Console</a:t>
            </a:r>
          </a:p>
          <a:p>
            <a:pPr marL="109728" indent="0">
              <a:buNone/>
            </a:pPr>
            <a:r>
              <a:rPr dirty="0"/>
              <a:t>  - Google Maps</a:t>
            </a:r>
          </a:p>
          <a:p>
            <a:pPr marL="109728" indent="0">
              <a:buNone/>
            </a:pPr>
            <a:r>
              <a:rPr dirty="0"/>
              <a:t>  - Google Reviews</a:t>
            </a:r>
          </a:p>
          <a:p>
            <a:pPr marL="109728" indent="0">
              <a:buNone/>
            </a:pPr>
            <a:r>
              <a:rPr dirty="0"/>
              <a:t>• How to write AI-friendly content for Google’s new AI Overview</a:t>
            </a:r>
          </a:p>
          <a:p>
            <a:pPr marL="109728" indent="0">
              <a:buNone/>
            </a:pPr>
            <a:r>
              <a:rPr dirty="0"/>
              <a:t>• Practical steps to help your business get found – today!</a:t>
            </a:r>
          </a:p>
        </p:txBody>
      </p:sp>
    </p:spTree>
    <p:extLst>
      <p:ext uri="{BB962C8B-B14F-4D97-AF65-F5344CB8AC3E}">
        <p14:creationId xmlns:p14="http://schemas.microsoft.com/office/powerpoint/2010/main" val="2284102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03366-A8C9-3D72-A3DD-90C73A6B4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BA152-6CEA-8C90-B931-2ECB27ABB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What is SEO?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8DE9E-6EDF-FF61-40DD-300D6894A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49424"/>
            <a:ext cx="10683834" cy="4325112"/>
          </a:xfrm>
        </p:spPr>
        <p:txBody>
          <a:bodyPr rtlCol="0">
            <a:normAutofit fontScale="92500"/>
          </a:bodyPr>
          <a:lstStyle/>
          <a:p>
            <a:r>
              <a:rPr lang="en-US" dirty="0"/>
              <a:t>SEO = Search Engine </a:t>
            </a:r>
            <a:r>
              <a:rPr lang="en-US" dirty="0" err="1"/>
              <a:t>Optimisation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process of making your website easy for search engines to find, understand, and rank.</a:t>
            </a:r>
          </a:p>
          <a:p>
            <a:endParaRPr lang="en-US" dirty="0"/>
          </a:p>
          <a:p>
            <a:r>
              <a:rPr lang="en-US" dirty="0"/>
              <a:t>Focuses on:</a:t>
            </a:r>
          </a:p>
          <a:p>
            <a:pPr lvl="1"/>
            <a:r>
              <a:rPr lang="en-US" dirty="0"/>
              <a:t>Keywords – the words people type to find your business.</a:t>
            </a:r>
          </a:p>
          <a:p>
            <a:pPr lvl="1"/>
            <a:r>
              <a:rPr lang="en-US" dirty="0"/>
              <a:t>Content – helpful, relevant info for your visitors.</a:t>
            </a:r>
          </a:p>
          <a:p>
            <a:pPr lvl="1"/>
            <a:r>
              <a:rPr lang="en-US" dirty="0"/>
              <a:t>Website Structure &amp; Speed – easy to navigate, mobile-friendly, fast-loading.</a:t>
            </a:r>
          </a:p>
          <a:p>
            <a:pPr lvl="1"/>
            <a:r>
              <a:rPr lang="en-US" dirty="0"/>
              <a:t>Links – connections from other reputable sites.</a:t>
            </a:r>
            <a:endParaRPr lang="en-GB" dirty="0"/>
          </a:p>
          <a:p>
            <a:pPr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875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Why SEO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49424"/>
            <a:ext cx="10683834" cy="4325112"/>
          </a:xfrm>
        </p:spPr>
        <p:txBody>
          <a:bodyPr rtlCol="0">
            <a:normAutofit fontScale="55000" lnSpcReduction="20000"/>
          </a:bodyPr>
          <a:lstStyle/>
          <a:p>
            <a:r>
              <a:rPr lang="en-US" dirty="0"/>
              <a:t>Be Found Online – Helps your business appear when customers search for your products or services.</a:t>
            </a:r>
          </a:p>
          <a:p>
            <a:endParaRPr lang="en-US" dirty="0"/>
          </a:p>
          <a:p>
            <a:r>
              <a:rPr lang="en-US" dirty="0"/>
              <a:t>Reach Customers 24/7 – Your website works for you anytime, anywhere.</a:t>
            </a:r>
          </a:p>
          <a:p>
            <a:endParaRPr lang="en-US" dirty="0"/>
          </a:p>
          <a:p>
            <a:r>
              <a:rPr lang="en-US" dirty="0"/>
              <a:t>Build Trust &amp; Credibility – High search rankings signal professionalism.</a:t>
            </a:r>
          </a:p>
          <a:p>
            <a:endParaRPr lang="en-US" dirty="0"/>
          </a:p>
          <a:p>
            <a:r>
              <a:rPr lang="en-US" dirty="0"/>
              <a:t>Attract &amp; Engage Customers – Drives new visitors and keeps existing ones coming back.</a:t>
            </a:r>
          </a:p>
          <a:p>
            <a:endParaRPr lang="en-US" dirty="0"/>
          </a:p>
          <a:p>
            <a:r>
              <a:rPr lang="en-US" dirty="0"/>
              <a:t>Boost Sales &amp; Revenue – Increases traffic to your site, including ecommerce sales.</a:t>
            </a:r>
          </a:p>
          <a:p>
            <a:endParaRPr lang="en-US" dirty="0"/>
          </a:p>
          <a:p>
            <a:r>
              <a:rPr lang="en-US" dirty="0"/>
              <a:t>Understand Your Audience – Data and analytics show what your customers want.</a:t>
            </a:r>
          </a:p>
          <a:p>
            <a:endParaRPr lang="en-US" dirty="0"/>
          </a:p>
          <a:p>
            <a:r>
              <a:rPr lang="en-US" dirty="0"/>
              <a:t>Stay Ahead of Competitors – Strong SEO helps you stand out in your market.</a:t>
            </a:r>
          </a:p>
          <a:p>
            <a:endParaRPr lang="en-US" dirty="0"/>
          </a:p>
          <a:p>
            <a:r>
              <a:rPr lang="en-US" dirty="0"/>
              <a:t>Mobile-Friendly Advantage – </a:t>
            </a:r>
            <a:r>
              <a:rPr lang="en-US" dirty="0" err="1"/>
              <a:t>Optimised</a:t>
            </a:r>
            <a:r>
              <a:rPr lang="en-US" dirty="0"/>
              <a:t> for searches on any device.</a:t>
            </a:r>
          </a:p>
          <a:p>
            <a:endParaRPr lang="en-US" dirty="0"/>
          </a:p>
          <a:p>
            <a:r>
              <a:rPr lang="en-US" dirty="0"/>
              <a:t>Cost-Effective Marketing – More affordable than traditional advertising.</a:t>
            </a:r>
          </a:p>
          <a:p>
            <a:endParaRPr lang="en-US" dirty="0"/>
          </a:p>
          <a:p>
            <a:r>
              <a:rPr lang="en-US" dirty="0"/>
              <a:t>Strengthen Customer Relationships – Share news, offers, and updates to build loyalty.</a:t>
            </a:r>
            <a:endParaRPr lang="en-GB" dirty="0"/>
          </a:p>
          <a:p>
            <a:pPr lvl="1" rtl="0"/>
            <a:endParaRPr lang="en-GB" dirty="0"/>
          </a:p>
          <a:p>
            <a:pPr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786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If You Don’t Have a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Start with your free Google Business Profile:</a:t>
            </a:r>
          </a:p>
          <a:p>
            <a:r>
              <a:t>- Go to google.com/business</a:t>
            </a:r>
          </a:p>
          <a:p>
            <a:r>
              <a:t>- Add your location, phone, hours, photos, and services</a:t>
            </a:r>
          </a:p>
          <a:p>
            <a:r>
              <a:t>- Post updates and offers regularly</a:t>
            </a:r>
          </a:p>
          <a:p>
            <a:r>
              <a:t>- Respond to reviews – Google ranks active profiles higher</a:t>
            </a:r>
          </a:p>
          <a:p>
            <a:r>
              <a:t>- Add links to social media or online shops (e.g. Etsy, Facebook)</a:t>
            </a:r>
          </a:p>
          <a:p>
            <a:endParaRPr/>
          </a:p>
          <a:p>
            <a:r>
              <a:t>Tip: Google treats your profile like a mini-website. Fill in every section — it helps people find you on Maps and in 'near me' searches.</a:t>
            </a:r>
          </a:p>
        </p:txBody>
      </p:sp>
    </p:spTree>
    <p:extLst>
      <p:ext uri="{BB962C8B-B14F-4D97-AF65-F5344CB8AC3E}">
        <p14:creationId xmlns:p14="http://schemas.microsoft.com/office/powerpoint/2010/main" val="3363791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If You Have a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Add your website link to your Google Business Profile</a:t>
            </a:r>
            <a:endParaRPr lang="en-US" dirty="0"/>
          </a:p>
          <a:p>
            <a:r>
              <a:rPr dirty="0"/>
              <a:t> Use Google Search Console (search.google.com/search-console)</a:t>
            </a:r>
            <a:endParaRPr lang="en-US" dirty="0"/>
          </a:p>
          <a:p>
            <a:pPr lvl="1"/>
            <a:r>
              <a:rPr dirty="0"/>
              <a:t>Check what keywords people use to find you</a:t>
            </a:r>
            <a:endParaRPr lang="en-US" dirty="0"/>
          </a:p>
          <a:p>
            <a:pPr lvl="1"/>
            <a:r>
              <a:rPr dirty="0"/>
              <a:t>See which pages get the most traffic</a:t>
            </a:r>
            <a:endParaRPr lang="en-US" dirty="0"/>
          </a:p>
          <a:p>
            <a:pPr lvl="1"/>
            <a:r>
              <a:rPr dirty="0"/>
              <a:t>Fix errors that affect ranking</a:t>
            </a:r>
            <a:endParaRPr lang="en-US" dirty="0"/>
          </a:p>
          <a:p>
            <a:pPr lvl="1"/>
            <a:r>
              <a:rPr dirty="0" err="1"/>
              <a:t>Optimise</a:t>
            </a:r>
            <a:r>
              <a:rPr dirty="0"/>
              <a:t> for local searches:</a:t>
            </a:r>
          </a:p>
          <a:p>
            <a:r>
              <a:rPr dirty="0"/>
              <a:t>  Include your town and region (e.g. 'gift shop in Market Drayton')</a:t>
            </a:r>
          </a:p>
          <a:p>
            <a:r>
              <a:rPr dirty="0"/>
              <a:t>  Embed a Google Map</a:t>
            </a:r>
          </a:p>
          <a:p>
            <a:r>
              <a:rPr dirty="0"/>
              <a:t>  Link to local partners and directories</a:t>
            </a:r>
          </a:p>
        </p:txBody>
      </p:sp>
    </p:spTree>
    <p:extLst>
      <p:ext uri="{BB962C8B-B14F-4D97-AF65-F5344CB8AC3E}">
        <p14:creationId xmlns:p14="http://schemas.microsoft.com/office/powerpoint/2010/main" val="778425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Writing Content That Gets Found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Google’s new AI Overview highlights clear, helpful, local content.</a:t>
            </a:r>
          </a:p>
          <a:p>
            <a:endParaRPr/>
          </a:p>
          <a:p>
            <a:r>
              <a:t>To appear there:</a:t>
            </a:r>
          </a:p>
          <a:p>
            <a:r>
              <a:t>- Write useful, human-friendly posts (not keyword stuffing)</a:t>
            </a:r>
          </a:p>
          <a:p>
            <a:r>
              <a:t>- Use 'How', 'Why', or 'Where' questions your customers might ask</a:t>
            </a:r>
          </a:p>
          <a:p>
            <a:r>
              <a:t>- Include location keywords naturally</a:t>
            </a:r>
          </a:p>
          <a:p>
            <a:r>
              <a:t>- Update content regularly</a:t>
            </a:r>
          </a:p>
          <a:p>
            <a:r>
              <a:t>- Add quality images and alt text (Google loves visuals!)</a:t>
            </a:r>
          </a:p>
          <a:p>
            <a:endParaRPr/>
          </a:p>
          <a:p>
            <a:r>
              <a:t>Example:</a:t>
            </a:r>
          </a:p>
          <a:p>
            <a:r>
              <a:t>Instead of 'We sell plants', write:</a:t>
            </a:r>
          </a:p>
          <a:p>
            <a:r>
              <a:t>'Looking for low-maintenance indoor plants in Market Drayton? Here’s our top five easy-care picks.'</a:t>
            </a:r>
          </a:p>
        </p:txBody>
      </p:sp>
    </p:spTree>
    <p:extLst>
      <p:ext uri="{BB962C8B-B14F-4D97-AF65-F5344CB8AC3E}">
        <p14:creationId xmlns:p14="http://schemas.microsoft.com/office/powerpoint/2010/main" val="1312127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Power of Google Reviews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Reviews boost visibility and trust</a:t>
            </a:r>
          </a:p>
          <a:p>
            <a:r>
              <a:rPr dirty="0"/>
              <a:t>Ask happy customers to leave feedback (send them your Google link)</a:t>
            </a:r>
          </a:p>
          <a:p>
            <a:r>
              <a:rPr dirty="0"/>
              <a:t>Always reply — even to negative reviews</a:t>
            </a:r>
          </a:p>
          <a:p>
            <a:r>
              <a:rPr dirty="0"/>
              <a:t>Mention what you’ve improved ('Thanks, we’ve now added…')</a:t>
            </a:r>
          </a:p>
          <a:p>
            <a:r>
              <a:rPr dirty="0"/>
              <a:t>Embed reviews on your website or social media</a:t>
            </a:r>
          </a:p>
        </p:txBody>
      </p:sp>
    </p:spTree>
    <p:extLst>
      <p:ext uri="{BB962C8B-B14F-4D97-AF65-F5344CB8AC3E}">
        <p14:creationId xmlns:p14="http://schemas.microsoft.com/office/powerpoint/2010/main" val="3295568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Practical Exercise (Workbook)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Let’s find your visibility:</a:t>
            </a:r>
          </a:p>
          <a:p>
            <a:r>
              <a:t>1. Search for your business name in Google – what do you see?</a:t>
            </a:r>
          </a:p>
          <a:p>
            <a:r>
              <a:t>2. Search for what you want to be found for (e.g. 'coffee Market Drayton')</a:t>
            </a:r>
          </a:p>
          <a:p>
            <a:r>
              <a:t>3. Write down 3 ways to improve your online presence today</a:t>
            </a:r>
          </a:p>
        </p:txBody>
      </p:sp>
    </p:spTree>
    <p:extLst>
      <p:ext uri="{BB962C8B-B14F-4D97-AF65-F5344CB8AC3E}">
        <p14:creationId xmlns:p14="http://schemas.microsoft.com/office/powerpoint/2010/main" val="170080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Quick Wins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dirty="0"/>
              <a:t>• Claim or update your Google Business Profile</a:t>
            </a:r>
          </a:p>
          <a:p>
            <a:pPr marL="109728" indent="0">
              <a:buNone/>
            </a:pPr>
            <a:r>
              <a:rPr dirty="0"/>
              <a:t>• Add keywords naturally to your website</a:t>
            </a:r>
          </a:p>
          <a:p>
            <a:pPr marL="109728" indent="0">
              <a:buNone/>
            </a:pPr>
            <a:r>
              <a:rPr dirty="0"/>
              <a:t>• Link your site and socials together</a:t>
            </a:r>
          </a:p>
          <a:p>
            <a:pPr marL="109728" indent="0">
              <a:buNone/>
            </a:pPr>
            <a:r>
              <a:rPr dirty="0"/>
              <a:t>• Get a few genuine reviews</a:t>
            </a:r>
          </a:p>
          <a:p>
            <a:pPr marL="109728" indent="0">
              <a:buNone/>
            </a:pPr>
            <a:r>
              <a:rPr dirty="0"/>
              <a:t>• Post one helpful article or update this month</a:t>
            </a:r>
          </a:p>
          <a:p>
            <a:pPr marL="109728" indent="0">
              <a:buNone/>
            </a:pPr>
            <a:r>
              <a:rPr dirty="0"/>
              <a:t>• Monitor using Google Search Console</a:t>
            </a:r>
          </a:p>
        </p:txBody>
      </p:sp>
    </p:spTree>
    <p:extLst>
      <p:ext uri="{BB962C8B-B14F-4D97-AF65-F5344CB8AC3E}">
        <p14:creationId xmlns:p14="http://schemas.microsoft.com/office/powerpoint/2010/main" val="2449874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You don’t need to be a tech expert to be found in Google.</a:t>
            </a:r>
          </a:p>
          <a:p>
            <a:endParaRPr dirty="0"/>
          </a:p>
          <a:p>
            <a:r>
              <a:rPr dirty="0"/>
              <a:t>Consistency + local relevance + customer engagement = visibility.</a:t>
            </a:r>
          </a:p>
          <a:p>
            <a:endParaRPr dirty="0"/>
          </a:p>
          <a:p>
            <a:r>
              <a:rPr dirty="0"/>
              <a:t>Thanks for joining the Digital Media Workshop!</a:t>
            </a:r>
            <a:endParaRPr lang="en-US" dirty="0"/>
          </a:p>
          <a:p>
            <a:pPr marL="109728" indent="0">
              <a:buNone/>
            </a:pPr>
            <a:endParaRPr dirty="0"/>
          </a:p>
          <a:p>
            <a:r>
              <a:rPr dirty="0"/>
              <a:t>Follow Make it Market Drayton for more free digital media training.</a:t>
            </a:r>
            <a:endParaRPr lang="en-US" dirty="0"/>
          </a:p>
          <a:p>
            <a:pPr marL="109728" indent="0">
              <a:buNone/>
            </a:pPr>
            <a:endParaRPr lang="en-US" dirty="0"/>
          </a:p>
          <a:p>
            <a:r>
              <a:rPr lang="en-GB" dirty="0"/>
              <a:t>Don’t forget to add your business to the business directory, submit events etc!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0273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dirty="0"/>
              <a:t>Next Workshop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2C0828C-11FC-DA2B-D9CE-4102A5B13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49424"/>
            <a:ext cx="10125694" cy="4325112"/>
          </a:xfrm>
        </p:spPr>
        <p:txBody>
          <a:bodyPr rtlCol="0">
            <a:normAutofit lnSpcReduction="10000"/>
          </a:bodyPr>
          <a:lstStyle/>
          <a:p>
            <a:pPr marL="411480" lvl="1" indent="0" rtl="0">
              <a:buNone/>
            </a:pPr>
            <a:r>
              <a:rPr lang="en-GB" sz="4000" b="1" dirty="0"/>
              <a:t>Social Media that works for your business on Wednesday 19</a:t>
            </a:r>
            <a:r>
              <a:rPr lang="en-GB" sz="4000" b="1" baseline="30000" dirty="0"/>
              <a:t>th</a:t>
            </a:r>
            <a:r>
              <a:rPr lang="en-GB" sz="4000" b="1" dirty="0"/>
              <a:t> November at 2pm</a:t>
            </a:r>
          </a:p>
          <a:p>
            <a:pPr marL="411480" lvl="1" indent="0" rtl="0">
              <a:buNone/>
            </a:pPr>
            <a:endParaRPr lang="en-GB" sz="4000" b="1" dirty="0"/>
          </a:p>
          <a:p>
            <a:pPr marL="411480" lvl="1" indent="0" rtl="0">
              <a:buNone/>
            </a:pPr>
            <a:r>
              <a:rPr lang="en-GB" sz="4000" b="1" dirty="0"/>
              <a:t>Don’t forget to tell us what else you would like to learn..</a:t>
            </a:r>
          </a:p>
          <a:p>
            <a:pPr marL="411480" lvl="1" indent="0" rtl="0">
              <a:buNone/>
            </a:pPr>
            <a:endParaRPr lang="en-GB" sz="4000" b="1" dirty="0"/>
          </a:p>
          <a:p>
            <a:pPr marL="411480" lvl="1" indent="0" rtl="0">
              <a:buNone/>
            </a:pPr>
            <a:r>
              <a:rPr lang="en-GB" sz="4000" b="1" dirty="0"/>
              <a:t>More dates coming in 2026</a:t>
            </a:r>
          </a:p>
          <a:p>
            <a:pPr lvl="1" rtl="0"/>
            <a:endParaRPr lang="en-GB" dirty="0"/>
          </a:p>
          <a:p>
            <a:pPr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703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2ea3c21c-bd60-45e9-b31a-e268dcf03bf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ining presentatio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224345_TF03460604.potx" id="{E7E0BD26-C043-45F4-96D1-04BA13E49D2C}" vid="{5436AFAD-CFB0-446B-836C-C3E13AB52501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{E169F260-E6A7-4EEB-BECD-B52ECD756B9F}tf03460604_win32</Template>
  <TotalTime>938</TotalTime>
  <Words>923</Words>
  <Application>Microsoft Office PowerPoint</Application>
  <PresentationFormat>Widescreen</PresentationFormat>
  <Paragraphs>122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Georgia</vt:lpstr>
      <vt:lpstr>Wingdings 2</vt:lpstr>
      <vt:lpstr>Training presentation</vt:lpstr>
      <vt:lpstr>Welcome to Digital Media Workshop</vt:lpstr>
      <vt:lpstr>What we’ll be covering:</vt:lpstr>
      <vt:lpstr>What You’ll Learn</vt:lpstr>
      <vt:lpstr>What is SEO?</vt:lpstr>
      <vt:lpstr>Why SEO matters</vt:lpstr>
      <vt:lpstr>If You Don’t Have a Website</vt:lpstr>
      <vt:lpstr>If You Have a Website</vt:lpstr>
      <vt:lpstr>Writing Content That Gets Found</vt:lpstr>
      <vt:lpstr>The Power of Google Reviews</vt:lpstr>
      <vt:lpstr>Practical Exercise (Workbook)</vt:lpstr>
      <vt:lpstr>Quick Wins</vt:lpstr>
      <vt:lpstr>Summary</vt:lpstr>
      <vt:lpstr>Next Workshop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 McCabe</dc:creator>
  <cp:lastModifiedBy>Helen McCabe</cp:lastModifiedBy>
  <cp:revision>10</cp:revision>
  <cp:lastPrinted>2024-07-08T07:46:04Z</cp:lastPrinted>
  <dcterms:created xsi:type="dcterms:W3CDTF">2024-05-29T12:27:47Z</dcterms:created>
  <dcterms:modified xsi:type="dcterms:W3CDTF">2025-11-05T13:21:32Z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